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0" r:id="rId3"/>
    <p:sldId id="338" r:id="rId4"/>
    <p:sldId id="339" r:id="rId5"/>
    <p:sldId id="278" r:id="rId6"/>
    <p:sldId id="280" r:id="rId7"/>
    <p:sldId id="294" r:id="rId8"/>
    <p:sldId id="295" r:id="rId9"/>
    <p:sldId id="299" r:id="rId10"/>
    <p:sldId id="304" r:id="rId11"/>
    <p:sldId id="312" r:id="rId12"/>
    <p:sldId id="313" r:id="rId13"/>
    <p:sldId id="319" r:id="rId14"/>
    <p:sldId id="324" r:id="rId1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628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6246E-48FC-4B8B-9798-4B7E0E43F4FB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D99-224A-4F61-9219-95E269757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45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8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6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44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42900" y="2133600"/>
            <a:ext cx="6172200" cy="6034088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686800"/>
            <a:ext cx="1600200" cy="274638"/>
          </a:xfrm>
        </p:spPr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r>
              <a:rPr lang="en-US"/>
              <a:t>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686800"/>
            <a:ext cx="2171700" cy="274638"/>
          </a:xfrm>
        </p:spPr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r>
              <a:rPr lang="en-US"/>
              <a:t>CNM - OpinionPoint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8686800"/>
            <a:ext cx="1600200" cy="27463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6908D39-B969-40A3-8DE3-E152AF0471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0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0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3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1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7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2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9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4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B4934-327C-493C-973E-271C661E7577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9EEE2-B1AB-488B-99FC-F2714B97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1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7"/>
          <p:cNvSpPr>
            <a:spLocks noChangeArrowheads="1"/>
          </p:cNvSpPr>
          <p:nvPr/>
        </p:nvSpPr>
        <p:spPr bwMode="auto">
          <a:xfrm>
            <a:off x="762000" y="1752600"/>
            <a:ext cx="5290457" cy="30480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6600"/>
              </a:gs>
              <a:gs pos="100000">
                <a:srgbClr val="3399FF">
                  <a:alpha val="73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1066800" y="2486025"/>
            <a:ext cx="46482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/>
              <a:t>The State of the Arts in TN  </a:t>
            </a:r>
            <a:r>
              <a:rPr lang="en-US" sz="2000" b="1" dirty="0"/>
              <a:t>from the viewpoint of TAC </a:t>
            </a:r>
            <a:r>
              <a:rPr lang="en-US" sz="2000" b="1" dirty="0" smtClean="0"/>
              <a:t>grantees</a:t>
            </a:r>
          </a:p>
          <a:p>
            <a:pPr algn="ctr">
              <a:spcBef>
                <a:spcPct val="50000"/>
              </a:spcBef>
            </a:pPr>
            <a:r>
              <a:rPr lang="en-US" sz="2000" b="1" dirty="0" smtClean="0"/>
              <a:t>Selected Early Topline Results</a:t>
            </a:r>
            <a:endParaRPr lang="en-US" sz="2000" b="1" dirty="0"/>
          </a:p>
          <a:p>
            <a:pPr algn="ctr">
              <a:spcBef>
                <a:spcPct val="50000"/>
              </a:spcBef>
            </a:pPr>
            <a:r>
              <a:rPr lang="en-US" sz="2400" b="1" dirty="0"/>
              <a:t>2013</a:t>
            </a:r>
          </a:p>
        </p:txBody>
      </p:sp>
      <p:sp>
        <p:nvSpPr>
          <p:cNvPr id="4100" name="Rectangle 35"/>
          <p:cNvSpPr>
            <a:spLocks noChangeArrowheads="1"/>
          </p:cNvSpPr>
          <p:nvPr/>
        </p:nvSpPr>
        <p:spPr bwMode="auto">
          <a:xfrm>
            <a:off x="1714500" y="5142183"/>
            <a:ext cx="3352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dirty="0" smtClean="0"/>
              <a:t>September 18, 2013</a:t>
            </a:r>
          </a:p>
          <a:p>
            <a:pPr algn="ctr" eaLnBrk="0" hangingPunct="0"/>
            <a:r>
              <a:rPr lang="en-US" sz="1600" dirty="0" smtClean="0"/>
              <a:t>Analysis by</a:t>
            </a:r>
            <a:endParaRPr lang="en-US" sz="1600" dirty="0"/>
          </a:p>
          <a:p>
            <a:pPr algn="ctr" eaLnBrk="0" hangingPunct="0"/>
            <a:r>
              <a:rPr lang="en-US" sz="1600" dirty="0" err="1"/>
              <a:t>debb</a:t>
            </a:r>
            <a:r>
              <a:rPr lang="en-US" sz="1600" dirty="0"/>
              <a:t> </a:t>
            </a:r>
            <a:r>
              <a:rPr lang="en-US" sz="1600" dirty="0" smtClean="0"/>
              <a:t>Wilcox</a:t>
            </a:r>
          </a:p>
          <a:p>
            <a:pPr algn="ctr" eaLnBrk="0" hangingPunct="0"/>
            <a:r>
              <a:rPr lang="en-US" sz="1600" dirty="0" smtClean="0"/>
              <a:t>Summary by</a:t>
            </a:r>
          </a:p>
          <a:p>
            <a:pPr algn="ctr" eaLnBrk="0" hangingPunct="0"/>
            <a:r>
              <a:rPr lang="en-US" sz="1600" dirty="0" smtClean="0"/>
              <a:t>Carol White</a:t>
            </a:r>
            <a:endParaRPr lang="en-US" sz="1600" dirty="0"/>
          </a:p>
        </p:txBody>
      </p:sp>
      <p:sp>
        <p:nvSpPr>
          <p:cNvPr id="41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41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41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EE316B-F0A9-4692-945D-EA105AB47A4D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81000" y="8178800"/>
            <a:ext cx="6096000" cy="584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n-US" sz="1600" dirty="0">
                <a:solidFill>
                  <a:schemeClr val="bg1"/>
                </a:solidFill>
              </a:rPr>
              <a:t>Presented September 11, 2013</a:t>
            </a:r>
          </a:p>
          <a:p>
            <a:pPr algn="ctr" eaLnBrk="0" hangingPunct="0">
              <a:defRPr/>
            </a:pPr>
            <a:r>
              <a:rPr lang="en-US" sz="1600" dirty="0">
                <a:solidFill>
                  <a:schemeClr val="bg1"/>
                </a:solidFill>
              </a:rPr>
              <a:t>debb Wilcox</a:t>
            </a:r>
          </a:p>
        </p:txBody>
      </p:sp>
      <p:pic>
        <p:nvPicPr>
          <p:cNvPr id="4105" name="Picture 6" descr="CNM 2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029575"/>
            <a:ext cx="1371600" cy="809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6" name="Group 2"/>
          <p:cNvGrpSpPr>
            <a:grpSpLocks/>
          </p:cNvGrpSpPr>
          <p:nvPr/>
        </p:nvGrpSpPr>
        <p:grpSpPr bwMode="auto">
          <a:xfrm>
            <a:off x="1963738" y="8001000"/>
            <a:ext cx="4741862" cy="1066800"/>
            <a:chOff x="912" y="2352"/>
            <a:chExt cx="2987" cy="693"/>
          </a:xfrm>
        </p:grpSpPr>
        <p:pic>
          <p:nvPicPr>
            <p:cNvPr id="4107" name="Picture 3" descr="pe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0000">
              <a:off x="3408" y="2352"/>
              <a:ext cx="491" cy="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8" name="Rectangle 4"/>
            <p:cNvSpPr>
              <a:spLocks noChangeArrowheads="1"/>
            </p:cNvSpPr>
            <p:nvPr/>
          </p:nvSpPr>
          <p:spPr bwMode="auto">
            <a:xfrm>
              <a:off x="912" y="2541"/>
              <a:ext cx="253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b="1" i="1">
                  <a:solidFill>
                    <a:srgbClr val="0066CC"/>
                  </a:solidFill>
                  <a:latin typeface="Comic Sans MS" pitchFamily="66" charset="0"/>
                </a:rPr>
                <a:t>OpinionPoint: A Path to Excellence</a:t>
              </a:r>
              <a:endParaRPr lang="en-US" i="1">
                <a:solidFill>
                  <a:srgbClr val="0066CC"/>
                </a:solidFill>
                <a:latin typeface="Comic Sans MS" pitchFamily="66" charset="0"/>
              </a:endParaRPr>
            </a:p>
          </p:txBody>
        </p:sp>
        <p:sp>
          <p:nvSpPr>
            <p:cNvPr id="4109" name="Text Box 5"/>
            <p:cNvSpPr txBox="1">
              <a:spLocks noChangeArrowheads="1"/>
            </p:cNvSpPr>
            <p:nvPr/>
          </p:nvSpPr>
          <p:spPr bwMode="auto">
            <a:xfrm>
              <a:off x="3312" y="2448"/>
              <a:ext cx="288" cy="4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 i="1">
                  <a:solidFill>
                    <a:srgbClr val="0066CC"/>
                  </a:solidFill>
                  <a:latin typeface="Comic Sans MS" pitchFamily="66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947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52400" y="457200"/>
          <a:ext cx="6119813" cy="708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Chart" r:id="rId3" imgW="6210367" imgH="7191443" progId="MSGraph.Chart.8">
                  <p:embed followColorScheme="full"/>
                </p:oleObj>
              </mc:Choice>
              <mc:Fallback>
                <p:oleObj name="Chart" r:id="rId3" imgW="6210367" imgH="71914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7200"/>
                        <a:ext cx="6119813" cy="708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611" name="Group 3"/>
          <p:cNvGrpSpPr>
            <a:grpSpLocks/>
          </p:cNvGrpSpPr>
          <p:nvPr/>
        </p:nvGrpSpPr>
        <p:grpSpPr bwMode="auto">
          <a:xfrm>
            <a:off x="171450" y="457200"/>
            <a:ext cx="6686550" cy="101600"/>
            <a:chOff x="570" y="602"/>
            <a:chExt cx="4599" cy="14"/>
          </a:xfrm>
        </p:grpSpPr>
        <p:sp>
          <p:nvSpPr>
            <p:cNvPr id="68643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5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2" name="Text Box 7"/>
          <p:cNvSpPr txBox="1">
            <a:spLocks noChangeArrowheads="1"/>
          </p:cNvSpPr>
          <p:nvPr/>
        </p:nvSpPr>
        <p:spPr bwMode="auto">
          <a:xfrm>
            <a:off x="228600" y="609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Mean Ratings*</a:t>
            </a:r>
          </a:p>
        </p:txBody>
      </p:sp>
      <p:grpSp>
        <p:nvGrpSpPr>
          <p:cNvPr id="68613" name="Group 12"/>
          <p:cNvGrpSpPr>
            <a:grpSpLocks/>
          </p:cNvGrpSpPr>
          <p:nvPr/>
        </p:nvGrpSpPr>
        <p:grpSpPr bwMode="auto">
          <a:xfrm>
            <a:off x="381000" y="-1227138"/>
            <a:ext cx="5643563" cy="1588"/>
            <a:chOff x="384" y="4752"/>
            <a:chExt cx="3562" cy="215"/>
          </a:xfrm>
        </p:grpSpPr>
        <p:sp>
          <p:nvSpPr>
            <p:cNvPr id="68641" name="Line 40"/>
            <p:cNvSpPr>
              <a:spLocks noChangeShapeType="1"/>
            </p:cNvSpPr>
            <p:nvPr/>
          </p:nvSpPr>
          <p:spPr bwMode="auto">
            <a:xfrm flipH="1">
              <a:off x="384" y="4810"/>
              <a:ext cx="333" cy="0"/>
            </a:xfrm>
            <a:prstGeom prst="line">
              <a:avLst/>
            </a:prstGeom>
            <a:noFill/>
            <a:ln w="31750">
              <a:solidFill>
                <a:srgbClr val="008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2" name="Text Box 41"/>
            <p:cNvSpPr txBox="1">
              <a:spLocks noChangeArrowheads="1"/>
            </p:cNvSpPr>
            <p:nvPr/>
          </p:nvSpPr>
          <p:spPr bwMode="auto">
            <a:xfrm>
              <a:off x="672" y="4752"/>
              <a:ext cx="327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Indicates a statistically significant difference at the 90% Confidence Level.</a:t>
              </a:r>
            </a:p>
          </p:txBody>
        </p:sp>
      </p:grpSp>
      <p:sp>
        <p:nvSpPr>
          <p:cNvPr id="686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686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686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A749261-17A3-4366-BF4C-B679D2F574F0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68617" name="Text Box 8"/>
          <p:cNvSpPr txBox="1">
            <a:spLocks noChangeArrowheads="1"/>
          </p:cNvSpPr>
          <p:nvPr/>
        </p:nvSpPr>
        <p:spPr bwMode="auto">
          <a:xfrm>
            <a:off x="381000" y="7391400"/>
            <a:ext cx="41910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*The higher the mean, the more satisfied.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5060950" y="7342188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weighted</a:t>
            </a:r>
          </a:p>
        </p:txBody>
      </p:sp>
      <p:sp>
        <p:nvSpPr>
          <p:cNvPr id="686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6019800" cy="43815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/>
              <a:t>Satisfaction w/ TN Arts Commission is High</a:t>
            </a:r>
          </a:p>
        </p:txBody>
      </p:sp>
      <p:grpSp>
        <p:nvGrpSpPr>
          <p:cNvPr id="68620" name="Group 16"/>
          <p:cNvGrpSpPr>
            <a:grpSpLocks/>
          </p:cNvGrpSpPr>
          <p:nvPr/>
        </p:nvGrpSpPr>
        <p:grpSpPr bwMode="auto">
          <a:xfrm>
            <a:off x="2733675" y="914400"/>
            <a:ext cx="1827213" cy="430213"/>
            <a:chOff x="2703925" y="1227944"/>
            <a:chExt cx="1602961" cy="565623"/>
          </a:xfrm>
        </p:grpSpPr>
        <p:sp>
          <p:nvSpPr>
            <p:cNvPr id="68639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ET, MT, &amp; non-major metro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2779129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21" name="Group 19"/>
          <p:cNvGrpSpPr>
            <a:grpSpLocks/>
          </p:cNvGrpSpPr>
          <p:nvPr/>
        </p:nvGrpSpPr>
        <p:grpSpPr bwMode="auto">
          <a:xfrm>
            <a:off x="2611438" y="1981200"/>
            <a:ext cx="1825625" cy="430213"/>
            <a:chOff x="2703925" y="1227944"/>
            <a:chExt cx="1602961" cy="565623"/>
          </a:xfrm>
        </p:grpSpPr>
        <p:sp>
          <p:nvSpPr>
            <p:cNvPr id="68637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ET, MT, &amp; non-major metro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779194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22" name="Group 22"/>
          <p:cNvGrpSpPr>
            <a:grpSpLocks/>
          </p:cNvGrpSpPr>
          <p:nvPr/>
        </p:nvGrpSpPr>
        <p:grpSpPr bwMode="auto">
          <a:xfrm>
            <a:off x="2695575" y="3124200"/>
            <a:ext cx="1827213" cy="430213"/>
            <a:chOff x="2703925" y="1227944"/>
            <a:chExt cx="1602961" cy="565623"/>
          </a:xfrm>
        </p:grpSpPr>
        <p:sp>
          <p:nvSpPr>
            <p:cNvPr id="68635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ET, MT, Nshvl, &amp; non-major metro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2779129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23" name="Group 25"/>
          <p:cNvGrpSpPr>
            <a:grpSpLocks/>
          </p:cNvGrpSpPr>
          <p:nvPr/>
        </p:nvGrpSpPr>
        <p:grpSpPr bwMode="auto">
          <a:xfrm>
            <a:off x="2611438" y="4191000"/>
            <a:ext cx="1825625" cy="430213"/>
            <a:chOff x="2703925" y="1227944"/>
            <a:chExt cx="1602961" cy="565623"/>
          </a:xfrm>
        </p:grpSpPr>
        <p:sp>
          <p:nvSpPr>
            <p:cNvPr id="68633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ET, MT, &amp; non-major metro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2779194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24" name="Group 28"/>
          <p:cNvGrpSpPr>
            <a:grpSpLocks/>
          </p:cNvGrpSpPr>
          <p:nvPr/>
        </p:nvGrpSpPr>
        <p:grpSpPr bwMode="auto">
          <a:xfrm>
            <a:off x="2733675" y="5257800"/>
            <a:ext cx="1827213" cy="430213"/>
            <a:chOff x="2703925" y="1227944"/>
            <a:chExt cx="1602961" cy="565623"/>
          </a:xfrm>
        </p:grpSpPr>
        <p:sp>
          <p:nvSpPr>
            <p:cNvPr id="68631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education, non-major metro, &amp; newer grantees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2779129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25" name="Group 31"/>
          <p:cNvGrpSpPr>
            <a:grpSpLocks/>
          </p:cNvGrpSpPr>
          <p:nvPr/>
        </p:nvGrpSpPr>
        <p:grpSpPr bwMode="auto">
          <a:xfrm>
            <a:off x="2681288" y="6400800"/>
            <a:ext cx="2043112" cy="430213"/>
            <a:chOff x="2703925" y="1227944"/>
            <a:chExt cx="1602961" cy="565623"/>
          </a:xfrm>
        </p:grpSpPr>
        <p:sp>
          <p:nvSpPr>
            <p:cNvPr id="68629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ET, MT, Nshvl, non-major metro, &amp; newer grantees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2778655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26" name="Group 34"/>
          <p:cNvGrpSpPr>
            <a:grpSpLocks/>
          </p:cNvGrpSpPr>
          <p:nvPr/>
        </p:nvGrpSpPr>
        <p:grpSpPr bwMode="auto">
          <a:xfrm>
            <a:off x="533400" y="7620000"/>
            <a:ext cx="2890838" cy="282575"/>
            <a:chOff x="533400" y="7707372"/>
            <a:chExt cx="2890837" cy="215841"/>
          </a:xfrm>
        </p:grpSpPr>
        <p:sp>
          <p:nvSpPr>
            <p:cNvPr id="68627" name="Text Box 10"/>
            <p:cNvSpPr txBox="1">
              <a:spLocks noChangeArrowheads="1"/>
            </p:cNvSpPr>
            <p:nvPr/>
          </p:nvSpPr>
          <p:spPr bwMode="auto">
            <a:xfrm>
              <a:off x="533400" y="7707372"/>
              <a:ext cx="2890837" cy="211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/>
                <a:t>  indicate groups with higher satisfaction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flipV="1">
              <a:off x="658813" y="7718286"/>
              <a:ext cx="0" cy="20492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98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2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0988" y="685800"/>
          <a:ext cx="6119812" cy="708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3" name="Chart" r:id="rId3" imgW="6210367" imgH="7191443" progId="MSGraph.Chart.8">
                  <p:embed followColorScheme="full"/>
                </p:oleObj>
              </mc:Choice>
              <mc:Fallback>
                <p:oleObj name="Chart" r:id="rId3" imgW="6210367" imgH="71914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685800"/>
                        <a:ext cx="6119812" cy="708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803" name="Group 3"/>
          <p:cNvGrpSpPr>
            <a:grpSpLocks/>
          </p:cNvGrpSpPr>
          <p:nvPr/>
        </p:nvGrpSpPr>
        <p:grpSpPr bwMode="auto">
          <a:xfrm>
            <a:off x="171450" y="457200"/>
            <a:ext cx="6686550" cy="101600"/>
            <a:chOff x="570" y="602"/>
            <a:chExt cx="4599" cy="14"/>
          </a:xfrm>
        </p:grpSpPr>
        <p:sp>
          <p:nvSpPr>
            <p:cNvPr id="76838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9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04" name="Text Box 7"/>
          <p:cNvSpPr txBox="1">
            <a:spLocks noChangeArrowheads="1"/>
          </p:cNvSpPr>
          <p:nvPr/>
        </p:nvSpPr>
        <p:spPr bwMode="auto">
          <a:xfrm>
            <a:off x="228600" y="609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Mean Ratings*</a:t>
            </a:r>
          </a:p>
        </p:txBody>
      </p:sp>
      <p:grpSp>
        <p:nvGrpSpPr>
          <p:cNvPr id="76805" name="Group 12"/>
          <p:cNvGrpSpPr>
            <a:grpSpLocks/>
          </p:cNvGrpSpPr>
          <p:nvPr/>
        </p:nvGrpSpPr>
        <p:grpSpPr bwMode="auto">
          <a:xfrm>
            <a:off x="381000" y="-1227138"/>
            <a:ext cx="5643563" cy="1588"/>
            <a:chOff x="384" y="4752"/>
            <a:chExt cx="3562" cy="215"/>
          </a:xfrm>
        </p:grpSpPr>
        <p:sp>
          <p:nvSpPr>
            <p:cNvPr id="76836" name="Line 40"/>
            <p:cNvSpPr>
              <a:spLocks noChangeShapeType="1"/>
            </p:cNvSpPr>
            <p:nvPr/>
          </p:nvSpPr>
          <p:spPr bwMode="auto">
            <a:xfrm flipH="1">
              <a:off x="384" y="4810"/>
              <a:ext cx="333" cy="0"/>
            </a:xfrm>
            <a:prstGeom prst="line">
              <a:avLst/>
            </a:prstGeom>
            <a:noFill/>
            <a:ln w="31750">
              <a:solidFill>
                <a:srgbClr val="008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7" name="Text Box 41"/>
            <p:cNvSpPr txBox="1">
              <a:spLocks noChangeArrowheads="1"/>
            </p:cNvSpPr>
            <p:nvPr/>
          </p:nvSpPr>
          <p:spPr bwMode="auto">
            <a:xfrm>
              <a:off x="672" y="4752"/>
              <a:ext cx="327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Indicates a statistically significant difference at the 90% Confidence Level.</a:t>
              </a:r>
            </a:p>
          </p:txBody>
        </p:sp>
      </p:grpSp>
      <p:sp>
        <p:nvSpPr>
          <p:cNvPr id="768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768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768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647454-BC39-4176-8AFD-A0E54017ABD0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76809" name="Text Box 8"/>
          <p:cNvSpPr txBox="1">
            <a:spLocks noChangeArrowheads="1"/>
          </p:cNvSpPr>
          <p:nvPr/>
        </p:nvSpPr>
        <p:spPr bwMode="auto">
          <a:xfrm>
            <a:off x="381000" y="7467600"/>
            <a:ext cx="48768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*The higher the mean, the more valuable.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5060950" y="7342188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weighted</a:t>
            </a:r>
          </a:p>
        </p:txBody>
      </p:sp>
      <p:sp>
        <p:nvSpPr>
          <p:cNvPr id="7681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6477000" cy="43815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000" b="1" dirty="0" smtClean="0"/>
              <a:t>From TAC, Grantees value $, advocacy help, tech assistance</a:t>
            </a:r>
          </a:p>
        </p:txBody>
      </p:sp>
      <p:grpSp>
        <p:nvGrpSpPr>
          <p:cNvPr id="76812" name="Group 16"/>
          <p:cNvGrpSpPr>
            <a:grpSpLocks/>
          </p:cNvGrpSpPr>
          <p:nvPr/>
        </p:nvGrpSpPr>
        <p:grpSpPr bwMode="auto">
          <a:xfrm>
            <a:off x="2438400" y="990600"/>
            <a:ext cx="2139950" cy="430213"/>
            <a:chOff x="2568508" y="1227944"/>
            <a:chExt cx="1738378" cy="565623"/>
          </a:xfrm>
        </p:grpSpPr>
        <p:sp>
          <p:nvSpPr>
            <p:cNvPr id="76834" name="Text Box 10"/>
            <p:cNvSpPr txBox="1">
              <a:spLocks noChangeArrowheads="1"/>
            </p:cNvSpPr>
            <p:nvPr/>
          </p:nvSpPr>
          <p:spPr bwMode="auto">
            <a:xfrm>
              <a:off x="2568508" y="1227944"/>
              <a:ext cx="1738378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   ET, MT, Nshvl, &amp; grantees &gt;5 yrs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742604" y="1244641"/>
              <a:ext cx="0" cy="2441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813" name="Group 20"/>
          <p:cNvGrpSpPr>
            <a:grpSpLocks/>
          </p:cNvGrpSpPr>
          <p:nvPr/>
        </p:nvGrpSpPr>
        <p:grpSpPr bwMode="auto">
          <a:xfrm>
            <a:off x="2438400" y="1947863"/>
            <a:ext cx="914400" cy="261937"/>
            <a:chOff x="2939898" y="1227944"/>
            <a:chExt cx="742785" cy="343414"/>
          </a:xfrm>
        </p:grpSpPr>
        <p:sp>
          <p:nvSpPr>
            <p:cNvPr id="76832" name="Text Box 10"/>
            <p:cNvSpPr txBox="1">
              <a:spLocks noChangeArrowheads="1"/>
            </p:cNvSpPr>
            <p:nvPr/>
          </p:nvSpPr>
          <p:spPr bwMode="auto">
            <a:xfrm>
              <a:off x="2939898" y="1227944"/>
              <a:ext cx="742785" cy="3434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   ET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3187493" y="1244594"/>
              <a:ext cx="0" cy="2455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814" name="Group 23"/>
          <p:cNvGrpSpPr>
            <a:grpSpLocks/>
          </p:cNvGrpSpPr>
          <p:nvPr/>
        </p:nvGrpSpPr>
        <p:grpSpPr bwMode="auto">
          <a:xfrm>
            <a:off x="2438400" y="2709863"/>
            <a:ext cx="2139950" cy="261937"/>
            <a:chOff x="2568508" y="1227944"/>
            <a:chExt cx="1738378" cy="343414"/>
          </a:xfrm>
        </p:grpSpPr>
        <p:sp>
          <p:nvSpPr>
            <p:cNvPr id="76830" name="Text Box 10"/>
            <p:cNvSpPr txBox="1">
              <a:spLocks noChangeArrowheads="1"/>
            </p:cNvSpPr>
            <p:nvPr/>
          </p:nvSpPr>
          <p:spPr bwMode="auto">
            <a:xfrm>
              <a:off x="2568508" y="1227944"/>
              <a:ext cx="1738378" cy="3434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   non-major metro &amp; urban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2742604" y="1244594"/>
              <a:ext cx="0" cy="2455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815" name="Group 26"/>
          <p:cNvGrpSpPr>
            <a:grpSpLocks/>
          </p:cNvGrpSpPr>
          <p:nvPr/>
        </p:nvGrpSpPr>
        <p:grpSpPr bwMode="auto">
          <a:xfrm>
            <a:off x="2514600" y="5105400"/>
            <a:ext cx="1936750" cy="430213"/>
            <a:chOff x="2703924" y="1227944"/>
            <a:chExt cx="1699004" cy="565623"/>
          </a:xfrm>
        </p:grpSpPr>
        <p:sp>
          <p:nvSpPr>
            <p:cNvPr id="76828" name="Text Box 10"/>
            <p:cNvSpPr txBox="1">
              <a:spLocks noChangeArrowheads="1"/>
            </p:cNvSpPr>
            <p:nvPr/>
          </p:nvSpPr>
          <p:spPr bwMode="auto">
            <a:xfrm>
              <a:off x="2703924" y="1227944"/>
              <a:ext cx="1699004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   education!!, non-major metro, &amp; newer grantees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2891929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816" name="Group 29"/>
          <p:cNvGrpSpPr>
            <a:grpSpLocks/>
          </p:cNvGrpSpPr>
          <p:nvPr/>
        </p:nvGrpSpPr>
        <p:grpSpPr bwMode="auto">
          <a:xfrm>
            <a:off x="2590800" y="4386263"/>
            <a:ext cx="1306513" cy="261937"/>
            <a:chOff x="2935684" y="1227944"/>
            <a:chExt cx="1061709" cy="343414"/>
          </a:xfrm>
        </p:grpSpPr>
        <p:sp>
          <p:nvSpPr>
            <p:cNvPr id="76826" name="Text Box 10"/>
            <p:cNvSpPr txBox="1">
              <a:spLocks noChangeArrowheads="1"/>
            </p:cNvSpPr>
            <p:nvPr/>
          </p:nvSpPr>
          <p:spPr bwMode="auto">
            <a:xfrm>
              <a:off x="2935684" y="1227944"/>
              <a:ext cx="1061709" cy="3434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OS &amp; urban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3068559" y="1255000"/>
              <a:ext cx="0" cy="2435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817" name="Group 32"/>
          <p:cNvGrpSpPr>
            <a:grpSpLocks/>
          </p:cNvGrpSpPr>
          <p:nvPr/>
        </p:nvGrpSpPr>
        <p:grpSpPr bwMode="auto">
          <a:xfrm>
            <a:off x="2514600" y="3505200"/>
            <a:ext cx="1827213" cy="430213"/>
            <a:chOff x="2703925" y="1227944"/>
            <a:chExt cx="1602961" cy="565623"/>
          </a:xfrm>
        </p:grpSpPr>
        <p:sp>
          <p:nvSpPr>
            <p:cNvPr id="76824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5656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   education, ET, &amp; non-major metro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2891936" y="1267601"/>
              <a:ext cx="0" cy="2421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818" name="Group 38"/>
          <p:cNvGrpSpPr>
            <a:grpSpLocks/>
          </p:cNvGrpSpPr>
          <p:nvPr/>
        </p:nvGrpSpPr>
        <p:grpSpPr bwMode="auto">
          <a:xfrm>
            <a:off x="2281238" y="6870700"/>
            <a:ext cx="1925637" cy="269875"/>
            <a:chOff x="2750809" y="1245435"/>
            <a:chExt cx="1563686" cy="353173"/>
          </a:xfrm>
        </p:grpSpPr>
        <p:sp>
          <p:nvSpPr>
            <p:cNvPr id="76822" name="Text Box 10"/>
            <p:cNvSpPr txBox="1">
              <a:spLocks noChangeArrowheads="1"/>
            </p:cNvSpPr>
            <p:nvPr/>
          </p:nvSpPr>
          <p:spPr bwMode="auto">
            <a:xfrm>
              <a:off x="2750809" y="1255194"/>
              <a:ext cx="1563686" cy="3434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non-major metro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V="1">
              <a:off x="3064062" y="1245435"/>
              <a:ext cx="0" cy="24514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819" name="Group 37"/>
          <p:cNvGrpSpPr>
            <a:grpSpLocks/>
          </p:cNvGrpSpPr>
          <p:nvPr/>
        </p:nvGrpSpPr>
        <p:grpSpPr bwMode="auto">
          <a:xfrm>
            <a:off x="381000" y="7642225"/>
            <a:ext cx="2890838" cy="282575"/>
            <a:chOff x="533400" y="7707372"/>
            <a:chExt cx="2890837" cy="215841"/>
          </a:xfrm>
        </p:grpSpPr>
        <p:sp>
          <p:nvSpPr>
            <p:cNvPr id="76820" name="Text Box 10"/>
            <p:cNvSpPr txBox="1">
              <a:spLocks noChangeArrowheads="1"/>
            </p:cNvSpPr>
            <p:nvPr/>
          </p:nvSpPr>
          <p:spPr bwMode="auto">
            <a:xfrm>
              <a:off x="533400" y="7707372"/>
              <a:ext cx="2890837" cy="211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/>
                <a:t>  indicate groups with higher value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658813" y="7718286"/>
              <a:ext cx="0" cy="20492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628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0988" y="685800"/>
          <a:ext cx="6119812" cy="708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7" name="Chart" r:id="rId3" imgW="6210367" imgH="7191443" progId="MSGraph.Chart.8">
                  <p:embed followColorScheme="full"/>
                </p:oleObj>
              </mc:Choice>
              <mc:Fallback>
                <p:oleObj name="Chart" r:id="rId3" imgW="6210367" imgH="71914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685800"/>
                        <a:ext cx="6119812" cy="708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7827" name="Group 3"/>
          <p:cNvGrpSpPr>
            <a:grpSpLocks/>
          </p:cNvGrpSpPr>
          <p:nvPr/>
        </p:nvGrpSpPr>
        <p:grpSpPr bwMode="auto">
          <a:xfrm>
            <a:off x="171450" y="457200"/>
            <a:ext cx="6686550" cy="101600"/>
            <a:chOff x="570" y="602"/>
            <a:chExt cx="4599" cy="14"/>
          </a:xfrm>
        </p:grpSpPr>
        <p:sp>
          <p:nvSpPr>
            <p:cNvPr id="77853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4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5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7828" name="Text Box 7"/>
          <p:cNvSpPr txBox="1">
            <a:spLocks noChangeArrowheads="1"/>
          </p:cNvSpPr>
          <p:nvPr/>
        </p:nvSpPr>
        <p:spPr bwMode="auto">
          <a:xfrm>
            <a:off x="228600" y="609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Mean Ratings*</a:t>
            </a:r>
          </a:p>
        </p:txBody>
      </p:sp>
      <p:grpSp>
        <p:nvGrpSpPr>
          <p:cNvPr id="77829" name="Group 12"/>
          <p:cNvGrpSpPr>
            <a:grpSpLocks/>
          </p:cNvGrpSpPr>
          <p:nvPr/>
        </p:nvGrpSpPr>
        <p:grpSpPr bwMode="auto">
          <a:xfrm>
            <a:off x="381000" y="-1227138"/>
            <a:ext cx="5643563" cy="1588"/>
            <a:chOff x="384" y="4752"/>
            <a:chExt cx="3562" cy="215"/>
          </a:xfrm>
        </p:grpSpPr>
        <p:sp>
          <p:nvSpPr>
            <p:cNvPr id="77851" name="Line 40"/>
            <p:cNvSpPr>
              <a:spLocks noChangeShapeType="1"/>
            </p:cNvSpPr>
            <p:nvPr/>
          </p:nvSpPr>
          <p:spPr bwMode="auto">
            <a:xfrm flipH="1">
              <a:off x="384" y="4810"/>
              <a:ext cx="333" cy="0"/>
            </a:xfrm>
            <a:prstGeom prst="line">
              <a:avLst/>
            </a:prstGeom>
            <a:noFill/>
            <a:ln w="31750">
              <a:solidFill>
                <a:srgbClr val="008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2" name="Text Box 41"/>
            <p:cNvSpPr txBox="1">
              <a:spLocks noChangeArrowheads="1"/>
            </p:cNvSpPr>
            <p:nvPr/>
          </p:nvSpPr>
          <p:spPr bwMode="auto">
            <a:xfrm>
              <a:off x="672" y="4752"/>
              <a:ext cx="327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Indicates a statistically significant difference at the 90% Confidence Level.</a:t>
              </a:r>
            </a:p>
          </p:txBody>
        </p:sp>
      </p:grpSp>
      <p:sp>
        <p:nvSpPr>
          <p:cNvPr id="778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778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778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16EED84-66B8-4E58-B4B0-94650527A522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77833" name="Text Box 8"/>
          <p:cNvSpPr txBox="1">
            <a:spLocks noChangeArrowheads="1"/>
          </p:cNvSpPr>
          <p:nvPr/>
        </p:nvSpPr>
        <p:spPr bwMode="auto">
          <a:xfrm>
            <a:off x="381000" y="7467600"/>
            <a:ext cx="48768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*The higher the mean, the more valuable.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5060950" y="7342188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weighted</a:t>
            </a:r>
          </a:p>
        </p:txBody>
      </p:sp>
      <p:sp>
        <p:nvSpPr>
          <p:cNvPr id="7783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6019800" cy="43815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/>
              <a:t>Different groups value some TAC services more</a:t>
            </a:r>
          </a:p>
        </p:txBody>
      </p:sp>
      <p:grpSp>
        <p:nvGrpSpPr>
          <p:cNvPr id="77836" name="Group 16"/>
          <p:cNvGrpSpPr>
            <a:grpSpLocks/>
          </p:cNvGrpSpPr>
          <p:nvPr/>
        </p:nvGrpSpPr>
        <p:grpSpPr bwMode="auto">
          <a:xfrm>
            <a:off x="2281238" y="1143000"/>
            <a:ext cx="1925637" cy="268288"/>
            <a:chOff x="2750809" y="1245435"/>
            <a:chExt cx="1563686" cy="353173"/>
          </a:xfrm>
        </p:grpSpPr>
        <p:sp>
          <p:nvSpPr>
            <p:cNvPr id="77849" name="Text Box 10"/>
            <p:cNvSpPr txBox="1">
              <a:spLocks noChangeArrowheads="1"/>
            </p:cNvSpPr>
            <p:nvPr/>
          </p:nvSpPr>
          <p:spPr bwMode="auto">
            <a:xfrm>
              <a:off x="2750809" y="1255194"/>
              <a:ext cx="1563686" cy="3434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non-major metro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3064062" y="1245435"/>
              <a:ext cx="0" cy="24450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837" name="Group 20"/>
          <p:cNvGrpSpPr>
            <a:grpSpLocks/>
          </p:cNvGrpSpPr>
          <p:nvPr/>
        </p:nvGrpSpPr>
        <p:grpSpPr bwMode="auto">
          <a:xfrm>
            <a:off x="2265363" y="2057400"/>
            <a:ext cx="1924050" cy="438150"/>
            <a:chOff x="2750809" y="1245435"/>
            <a:chExt cx="1563686" cy="575383"/>
          </a:xfrm>
        </p:grpSpPr>
        <p:sp>
          <p:nvSpPr>
            <p:cNvPr id="77847" name="Text Box 10"/>
            <p:cNvSpPr txBox="1">
              <a:spLocks noChangeArrowheads="1"/>
            </p:cNvSpPr>
            <p:nvPr/>
          </p:nvSpPr>
          <p:spPr bwMode="auto">
            <a:xfrm>
              <a:off x="2750809" y="1255194"/>
              <a:ext cx="1563686" cy="5656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education &amp; non-major metro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2891437" y="1245435"/>
              <a:ext cx="0" cy="2439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838" name="Group 23"/>
          <p:cNvGrpSpPr>
            <a:grpSpLocks/>
          </p:cNvGrpSpPr>
          <p:nvPr/>
        </p:nvGrpSpPr>
        <p:grpSpPr bwMode="auto">
          <a:xfrm>
            <a:off x="2232025" y="4038600"/>
            <a:ext cx="1925638" cy="268288"/>
            <a:chOff x="2750809" y="1245435"/>
            <a:chExt cx="1563686" cy="353173"/>
          </a:xfrm>
        </p:grpSpPr>
        <p:sp>
          <p:nvSpPr>
            <p:cNvPr id="77845" name="Text Box 10"/>
            <p:cNvSpPr txBox="1">
              <a:spLocks noChangeArrowheads="1"/>
            </p:cNvSpPr>
            <p:nvPr/>
          </p:nvSpPr>
          <p:spPr bwMode="auto">
            <a:xfrm>
              <a:off x="2750809" y="1255194"/>
              <a:ext cx="1563686" cy="3434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newer grantees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064062" y="1245435"/>
              <a:ext cx="0" cy="24450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839" name="Group 26"/>
          <p:cNvGrpSpPr>
            <a:grpSpLocks/>
          </p:cNvGrpSpPr>
          <p:nvPr/>
        </p:nvGrpSpPr>
        <p:grpSpPr bwMode="auto">
          <a:xfrm>
            <a:off x="2232025" y="5734050"/>
            <a:ext cx="1925638" cy="438150"/>
            <a:chOff x="2750809" y="1245435"/>
            <a:chExt cx="1563686" cy="575383"/>
          </a:xfrm>
        </p:grpSpPr>
        <p:sp>
          <p:nvSpPr>
            <p:cNvPr id="77843" name="Text Box 10"/>
            <p:cNvSpPr txBox="1">
              <a:spLocks noChangeArrowheads="1"/>
            </p:cNvSpPr>
            <p:nvPr/>
          </p:nvSpPr>
          <p:spPr bwMode="auto">
            <a:xfrm>
              <a:off x="2750809" y="1255194"/>
              <a:ext cx="1563686" cy="5656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education &amp; newer grantees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2891322" y="1245435"/>
              <a:ext cx="0" cy="2439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840" name="Group 29"/>
          <p:cNvGrpSpPr>
            <a:grpSpLocks/>
          </p:cNvGrpSpPr>
          <p:nvPr/>
        </p:nvGrpSpPr>
        <p:grpSpPr bwMode="auto">
          <a:xfrm>
            <a:off x="381000" y="7642225"/>
            <a:ext cx="2890838" cy="282575"/>
            <a:chOff x="533400" y="7707372"/>
            <a:chExt cx="2890837" cy="215841"/>
          </a:xfrm>
        </p:grpSpPr>
        <p:sp>
          <p:nvSpPr>
            <p:cNvPr id="77841" name="Text Box 10"/>
            <p:cNvSpPr txBox="1">
              <a:spLocks noChangeArrowheads="1"/>
            </p:cNvSpPr>
            <p:nvPr/>
          </p:nvSpPr>
          <p:spPr bwMode="auto">
            <a:xfrm>
              <a:off x="533400" y="7707372"/>
              <a:ext cx="2890837" cy="211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/>
                <a:t>  indicate groups with higher value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V="1">
              <a:off x="658813" y="7718286"/>
              <a:ext cx="0" cy="20492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93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304801" y="228600"/>
            <a:ext cx="653139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We need a deeper dive on the grants process.</a:t>
            </a:r>
            <a:endParaRPr lang="en-US" sz="2000" b="1" dirty="0" smtClean="0">
              <a:solidFill>
                <a:schemeClr val="tx2"/>
              </a:solidFill>
            </a:endParaRPr>
          </a:p>
        </p:txBody>
      </p:sp>
      <p:grpSp>
        <p:nvGrpSpPr>
          <p:cNvPr id="83971" name="Group 3"/>
          <p:cNvGrpSpPr>
            <a:grpSpLocks/>
          </p:cNvGrpSpPr>
          <p:nvPr/>
        </p:nvGrpSpPr>
        <p:grpSpPr bwMode="auto">
          <a:xfrm>
            <a:off x="171450" y="685800"/>
            <a:ext cx="6686550" cy="101600"/>
            <a:chOff x="570" y="602"/>
            <a:chExt cx="4599" cy="14"/>
          </a:xfrm>
        </p:grpSpPr>
        <p:sp>
          <p:nvSpPr>
            <p:cNvPr id="83982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83972" name="Object 9"/>
          <p:cNvGraphicFramePr>
            <a:graphicFrameLocks noChangeAspect="1"/>
          </p:cNvGraphicFramePr>
          <p:nvPr/>
        </p:nvGraphicFramePr>
        <p:xfrm>
          <a:off x="952500" y="744538"/>
          <a:ext cx="5700713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6" name="Chart" r:id="rId3" imgW="5715135" imgH="3514657" progId="MSGraph.Chart.8">
                  <p:embed followColorScheme="full"/>
                </p:oleObj>
              </mc:Choice>
              <mc:Fallback>
                <p:oleObj name="Chart" r:id="rId3" imgW="5715135" imgH="351465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744538"/>
                        <a:ext cx="5700713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839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839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4CF9DF4-7EE3-42AB-B481-E92E5CEA72F5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83976" name="Text Box 10"/>
          <p:cNvSpPr txBox="1">
            <a:spLocks noChangeArrowheads="1"/>
          </p:cNvSpPr>
          <p:nvPr/>
        </p:nvSpPr>
        <p:spPr bwMode="auto">
          <a:xfrm>
            <a:off x="157163" y="1524000"/>
            <a:ext cx="28908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/>
              <a:t>grant application process</a:t>
            </a:r>
          </a:p>
        </p:txBody>
      </p:sp>
      <p:sp>
        <p:nvSpPr>
          <p:cNvPr id="83977" name="Line 12"/>
          <p:cNvSpPr>
            <a:spLocks noChangeShapeType="1"/>
          </p:cNvSpPr>
          <p:nvPr/>
        </p:nvSpPr>
        <p:spPr bwMode="auto">
          <a:xfrm>
            <a:off x="839788" y="1905000"/>
            <a:ext cx="1751012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4043363" y="5334000"/>
            <a:ext cx="28908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/>
              <a:t>request for funds after grant</a:t>
            </a:r>
          </a:p>
        </p:txBody>
      </p:sp>
      <p:sp>
        <p:nvSpPr>
          <p:cNvPr id="83979" name="Line 12"/>
          <p:cNvSpPr>
            <a:spLocks noChangeShapeType="1"/>
          </p:cNvSpPr>
          <p:nvPr/>
        </p:nvSpPr>
        <p:spPr bwMode="auto">
          <a:xfrm>
            <a:off x="4191000" y="5715000"/>
            <a:ext cx="16764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Text Box 8"/>
          <p:cNvSpPr txBox="1">
            <a:spLocks noChangeArrowheads="1"/>
          </p:cNvSpPr>
          <p:nvPr/>
        </p:nvSpPr>
        <p:spPr bwMode="auto">
          <a:xfrm>
            <a:off x="1066800" y="8110538"/>
            <a:ext cx="514826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There were no statistical difference across groups.</a:t>
            </a:r>
          </a:p>
        </p:txBody>
      </p:sp>
      <p:graphicFrame>
        <p:nvGraphicFramePr>
          <p:cNvPr id="83981" name="Object 1"/>
          <p:cNvGraphicFramePr>
            <a:graphicFrameLocks noChangeAspect="1"/>
          </p:cNvGraphicFramePr>
          <p:nvPr/>
        </p:nvGraphicFramePr>
        <p:xfrm>
          <a:off x="-709613" y="4605338"/>
          <a:ext cx="5700713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7" name="Chart" r:id="rId5" imgW="5715135" imgH="3514657" progId="MSGraph.Chart.8">
                  <p:embed followColorScheme="full"/>
                </p:oleObj>
              </mc:Choice>
              <mc:Fallback>
                <p:oleObj name="Chart" r:id="rId5" imgW="5715135" imgH="351465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09613" y="4605338"/>
                        <a:ext cx="5700713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19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68275" y="762000"/>
          <a:ext cx="6308725" cy="701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Chart" r:id="rId3" imgW="6210367" imgH="7191443" progId="MSGraph.Chart.8">
                  <p:embed followColorScheme="full"/>
                </p:oleObj>
              </mc:Choice>
              <mc:Fallback>
                <p:oleObj name="Chart" r:id="rId3" imgW="6210367" imgH="71914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762000"/>
                        <a:ext cx="6308725" cy="701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171450" y="457200"/>
            <a:ext cx="6686550" cy="101600"/>
            <a:chOff x="570" y="602"/>
            <a:chExt cx="4599" cy="14"/>
          </a:xfrm>
        </p:grpSpPr>
        <p:sp>
          <p:nvSpPr>
            <p:cNvPr id="91151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2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3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40" name="Text Box 7"/>
          <p:cNvSpPr txBox="1">
            <a:spLocks noChangeArrowheads="1"/>
          </p:cNvSpPr>
          <p:nvPr/>
        </p:nvSpPr>
        <p:spPr bwMode="auto">
          <a:xfrm>
            <a:off x="228600" y="609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% Choosing (3)</a:t>
            </a:r>
          </a:p>
        </p:txBody>
      </p:sp>
      <p:grpSp>
        <p:nvGrpSpPr>
          <p:cNvPr id="91141" name="Group 12"/>
          <p:cNvGrpSpPr>
            <a:grpSpLocks/>
          </p:cNvGrpSpPr>
          <p:nvPr/>
        </p:nvGrpSpPr>
        <p:grpSpPr bwMode="auto">
          <a:xfrm>
            <a:off x="381000" y="-1227138"/>
            <a:ext cx="5643563" cy="1588"/>
            <a:chOff x="384" y="4752"/>
            <a:chExt cx="3562" cy="215"/>
          </a:xfrm>
        </p:grpSpPr>
        <p:sp>
          <p:nvSpPr>
            <p:cNvPr id="91149" name="Line 40"/>
            <p:cNvSpPr>
              <a:spLocks noChangeShapeType="1"/>
            </p:cNvSpPr>
            <p:nvPr/>
          </p:nvSpPr>
          <p:spPr bwMode="auto">
            <a:xfrm flipH="1">
              <a:off x="384" y="4810"/>
              <a:ext cx="333" cy="0"/>
            </a:xfrm>
            <a:prstGeom prst="line">
              <a:avLst/>
            </a:prstGeom>
            <a:noFill/>
            <a:ln w="31750">
              <a:solidFill>
                <a:srgbClr val="008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0" name="Text Box 41"/>
            <p:cNvSpPr txBox="1">
              <a:spLocks noChangeArrowheads="1"/>
            </p:cNvSpPr>
            <p:nvPr/>
          </p:nvSpPr>
          <p:spPr bwMode="auto">
            <a:xfrm>
              <a:off x="672" y="4752"/>
              <a:ext cx="327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Indicates a statistically significant difference at the 90% Confidence Level.</a:t>
              </a:r>
            </a:p>
          </p:txBody>
        </p:sp>
      </p:grpSp>
      <p:sp>
        <p:nvSpPr>
          <p:cNvPr id="911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911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911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365C7F1-0558-4E15-A54F-F083395BBEA1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91145" name="Text Box 10"/>
          <p:cNvSpPr txBox="1">
            <a:spLocks noChangeArrowheads="1"/>
          </p:cNvSpPr>
          <p:nvPr/>
        </p:nvSpPr>
        <p:spPr bwMode="auto">
          <a:xfrm>
            <a:off x="5060950" y="7342188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weighted</a:t>
            </a:r>
          </a:p>
        </p:txBody>
      </p:sp>
      <p:sp>
        <p:nvSpPr>
          <p:cNvPr id="9114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6019800" cy="43815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/>
              <a:t>Grantees identify three top priorities for TAC</a:t>
            </a:r>
          </a:p>
        </p:txBody>
      </p:sp>
      <p:sp>
        <p:nvSpPr>
          <p:cNvPr id="91147" name="Text Box 10"/>
          <p:cNvSpPr txBox="1">
            <a:spLocks noChangeArrowheads="1"/>
          </p:cNvSpPr>
          <p:nvPr/>
        </p:nvSpPr>
        <p:spPr bwMode="auto">
          <a:xfrm>
            <a:off x="403225" y="7486650"/>
            <a:ext cx="50419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Note: this is based on the total number of respondents even though some did not get this far into the questionnaire; hence this list is relative and actual levels of interest are understated.</a:t>
            </a:r>
          </a:p>
        </p:txBody>
      </p:sp>
      <p:sp>
        <p:nvSpPr>
          <p:cNvPr id="91148" name="Text Box 8"/>
          <p:cNvSpPr txBox="1">
            <a:spLocks noChangeArrowheads="1"/>
          </p:cNvSpPr>
          <p:nvPr/>
        </p:nvSpPr>
        <p:spPr bwMode="auto">
          <a:xfrm>
            <a:off x="423863" y="8154988"/>
            <a:ext cx="5911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Note: A difference between attributes of at least 6% is likely to be statistically significant.</a:t>
            </a:r>
          </a:p>
        </p:txBody>
      </p:sp>
    </p:spTree>
    <p:extLst>
      <p:ext uri="{BB962C8B-B14F-4D97-AF65-F5344CB8AC3E}">
        <p14:creationId xmlns:p14="http://schemas.microsoft.com/office/powerpoint/2010/main" val="29793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09600" y="228600"/>
            <a:ext cx="6019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Survey Respondent Groups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171450" y="685800"/>
            <a:ext cx="6686550" cy="101600"/>
            <a:chOff x="570" y="602"/>
            <a:chExt cx="4599" cy="14"/>
          </a:xfrm>
        </p:grpSpPr>
        <p:sp>
          <p:nvSpPr>
            <p:cNvPr id="6154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148" name="Object 7"/>
          <p:cNvGraphicFramePr>
            <a:graphicFrameLocks noChangeAspect="1"/>
          </p:cNvGraphicFramePr>
          <p:nvPr/>
        </p:nvGraphicFramePr>
        <p:xfrm>
          <a:off x="-25400" y="787400"/>
          <a:ext cx="6858000" cy="483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Chart" r:id="rId3" imgW="5562735" imgH="3924300" progId="MSGraph.Chart.8">
                  <p:embed followColorScheme="full"/>
                </p:oleObj>
              </mc:Choice>
              <mc:Fallback>
                <p:oleObj name="Chart" r:id="rId3" imgW="5562735" imgH="39243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5400" y="787400"/>
                        <a:ext cx="6858000" cy="483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5334000" y="8229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/>
              <a:t>n=571</a:t>
            </a:r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914400" y="5638800"/>
            <a:ext cx="56388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/>
              <a:t>Surveys Sent Out @July 28, 2013:   1452</a:t>
            </a:r>
          </a:p>
          <a:p>
            <a:pPr>
              <a:spcBef>
                <a:spcPct val="50000"/>
              </a:spcBef>
            </a:pPr>
            <a:r>
              <a:rPr lang="en-US" sz="2000" dirty="0" smtClean="0"/>
              <a:t>Surveys Returned by Sept 1, 2013:    571</a:t>
            </a:r>
          </a:p>
          <a:p>
            <a:pPr>
              <a:spcBef>
                <a:spcPct val="50000"/>
              </a:spcBef>
            </a:pPr>
            <a:r>
              <a:rPr lang="en-US" sz="2000" dirty="0" smtClean="0"/>
              <a:t>Long Questionnaire:  107 close-ended              		         20 open-end questions</a:t>
            </a:r>
          </a:p>
          <a:p>
            <a:pPr>
              <a:spcBef>
                <a:spcPct val="50000"/>
              </a:spcBef>
            </a:pPr>
            <a:r>
              <a:rPr lang="en-US" sz="2000" dirty="0" smtClean="0"/>
              <a:t>Overall  Response Rate:                  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39.3%</a:t>
            </a:r>
          </a:p>
        </p:txBody>
      </p:sp>
      <p:sp>
        <p:nvSpPr>
          <p:cNvPr id="61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61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61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05F4A2F-0E02-4F8A-A6A0-D0030676BAD6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35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1999" y="1600200"/>
            <a:ext cx="556260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Grantee Survey Topics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The Arts Environment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Benefits of Arts in My Community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Challenges for the Future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Satisfaction with TAC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Value of TAC Activities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TAC Future Priorities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1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Categories for Analysis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362200"/>
            <a:ext cx="51054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Grantee Types      </a:t>
            </a:r>
            <a:r>
              <a:rPr lang="en-US" dirty="0" smtClean="0"/>
              <a:t>	Arts Operating Support     9%</a:t>
            </a:r>
          </a:p>
          <a:p>
            <a:r>
              <a:rPr lang="en-US" dirty="0"/>
              <a:t>	</a:t>
            </a:r>
            <a:r>
              <a:rPr lang="en-US" dirty="0" smtClean="0"/>
              <a:t>	Educators   	         55%</a:t>
            </a:r>
          </a:p>
          <a:p>
            <a:r>
              <a:rPr lang="en-US" dirty="0"/>
              <a:t>	</a:t>
            </a:r>
            <a:r>
              <a:rPr lang="en-US" dirty="0" smtClean="0"/>
              <a:t>	Other Arts Projects          36%</a:t>
            </a:r>
          </a:p>
          <a:p>
            <a:endParaRPr lang="en-US" dirty="0"/>
          </a:p>
          <a:p>
            <a:r>
              <a:rPr lang="en-US" b="1" dirty="0" smtClean="0"/>
              <a:t>Regions	  </a:t>
            </a:r>
            <a:r>
              <a:rPr lang="en-US" dirty="0" smtClean="0"/>
              <a:t>	East, Middle, West</a:t>
            </a:r>
          </a:p>
          <a:p>
            <a:endParaRPr lang="en-US" dirty="0"/>
          </a:p>
          <a:p>
            <a:r>
              <a:rPr lang="en-US" b="1" dirty="0" smtClean="0"/>
              <a:t>Metro Areas            </a:t>
            </a:r>
            <a:r>
              <a:rPr lang="en-US" dirty="0" smtClean="0"/>
              <a:t>Memphis, Nashville, Knoxville,      		Chattanooga, not major metro</a:t>
            </a:r>
          </a:p>
          <a:p>
            <a:endParaRPr lang="en-US" dirty="0"/>
          </a:p>
          <a:p>
            <a:r>
              <a:rPr lang="en-US" b="1" dirty="0" smtClean="0"/>
              <a:t>Urban 74%	Rural  26%</a:t>
            </a:r>
          </a:p>
          <a:p>
            <a:endParaRPr lang="en-US" dirty="0"/>
          </a:p>
          <a:p>
            <a:r>
              <a:rPr lang="en-US" b="1" dirty="0" smtClean="0"/>
              <a:t>Length of Time Receiving TAC Grants   5 </a:t>
            </a:r>
            <a:r>
              <a:rPr lang="en-US" b="1" dirty="0" err="1" smtClean="0"/>
              <a:t>yrs</a:t>
            </a:r>
            <a:endParaRPr lang="en-US" b="1" dirty="0" smtClean="0"/>
          </a:p>
          <a:p>
            <a:endParaRPr lang="en-US" dirty="0"/>
          </a:p>
          <a:p>
            <a:r>
              <a:rPr lang="en-US" b="1" dirty="0" smtClean="0"/>
              <a:t>Role of the Survey Respondent</a:t>
            </a:r>
          </a:p>
          <a:p>
            <a:endParaRPr lang="en-US" dirty="0"/>
          </a:p>
          <a:p>
            <a:r>
              <a:rPr lang="en-US" b="1" dirty="0" smtClean="0"/>
              <a:t>7 market segments defined by responses alone </a:t>
            </a:r>
          </a:p>
          <a:p>
            <a:endParaRPr lang="en-US" sz="1400" dirty="0"/>
          </a:p>
          <a:p>
            <a:r>
              <a:rPr lang="en-US" sz="1400" dirty="0" smtClean="0"/>
              <a:t> </a:t>
            </a:r>
            <a:endParaRPr lang="en-US" sz="1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725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044975618"/>
              </p:ext>
            </p:extLst>
          </p:nvPr>
        </p:nvGraphicFramePr>
        <p:xfrm>
          <a:off x="3548034" y="2280557"/>
          <a:ext cx="3227387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Chart" r:id="rId3" imgW="2066976" imgH="2600257" progId="MSGraph.Chart.8">
                  <p:embed followColorScheme="full"/>
                </p:oleObj>
              </mc:Choice>
              <mc:Fallback>
                <p:oleObj name="Chart" r:id="rId3" imgW="2066976" imgH="260025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34" y="2280557"/>
                        <a:ext cx="3227387" cy="624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190351" y="152400"/>
            <a:ext cx="6569224" cy="43815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2000" b="1" dirty="0" smtClean="0"/>
              <a:t>We have a world of date to digest on the TN arts environment.</a:t>
            </a:r>
            <a:endParaRPr lang="en-US" sz="2000" b="1" dirty="0" smtClean="0"/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71450" y="533400"/>
            <a:ext cx="6686550" cy="101600"/>
            <a:chOff x="570" y="602"/>
            <a:chExt cx="4599" cy="14"/>
          </a:xfrm>
        </p:grpSpPr>
        <p:sp>
          <p:nvSpPr>
            <p:cNvPr id="25631" name="Line 5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Line 6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Line 7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5" name="Group 8"/>
          <p:cNvGrpSpPr>
            <a:grpSpLocks/>
          </p:cNvGrpSpPr>
          <p:nvPr/>
        </p:nvGrpSpPr>
        <p:grpSpPr bwMode="auto">
          <a:xfrm>
            <a:off x="3276600" y="8216900"/>
            <a:ext cx="1562100" cy="228600"/>
            <a:chOff x="2064" y="4080"/>
            <a:chExt cx="984" cy="144"/>
          </a:xfrm>
        </p:grpSpPr>
        <p:sp>
          <p:nvSpPr>
            <p:cNvPr id="25629" name="Text Box 9" descr="Dark upward diagonal"/>
            <p:cNvSpPr txBox="1">
              <a:spLocks noChangeArrowheads="1"/>
            </p:cNvSpPr>
            <p:nvPr/>
          </p:nvSpPr>
          <p:spPr bwMode="auto">
            <a:xfrm>
              <a:off x="2160" y="4080"/>
              <a:ext cx="88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900"/>
                <a:t>% “Agree Strongly” 9-10</a:t>
              </a:r>
            </a:p>
          </p:txBody>
        </p:sp>
        <p:sp>
          <p:nvSpPr>
            <p:cNvPr id="25630" name="Rectangle 10"/>
            <p:cNvSpPr>
              <a:spLocks noChangeArrowheads="1"/>
            </p:cNvSpPr>
            <p:nvPr/>
          </p:nvSpPr>
          <p:spPr bwMode="auto">
            <a:xfrm>
              <a:off x="2064" y="4128"/>
              <a:ext cx="144" cy="9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6" name="Group 11"/>
          <p:cNvGrpSpPr>
            <a:grpSpLocks/>
          </p:cNvGrpSpPr>
          <p:nvPr/>
        </p:nvGrpSpPr>
        <p:grpSpPr bwMode="auto">
          <a:xfrm>
            <a:off x="5559425" y="8311243"/>
            <a:ext cx="1200150" cy="228600"/>
            <a:chOff x="3264" y="4272"/>
            <a:chExt cx="756" cy="144"/>
          </a:xfrm>
        </p:grpSpPr>
        <p:sp>
          <p:nvSpPr>
            <p:cNvPr id="25627" name="Text Box 12" descr="Dark upward diagonal"/>
            <p:cNvSpPr txBox="1">
              <a:spLocks noChangeArrowheads="1"/>
            </p:cNvSpPr>
            <p:nvPr/>
          </p:nvSpPr>
          <p:spPr bwMode="auto">
            <a:xfrm>
              <a:off x="3360" y="4272"/>
              <a:ext cx="660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900"/>
                <a:t>% “Disagree” 2-3</a:t>
              </a:r>
            </a:p>
          </p:txBody>
        </p:sp>
        <p:sp>
          <p:nvSpPr>
            <p:cNvPr id="25628" name="Rectangle 13"/>
            <p:cNvSpPr>
              <a:spLocks noChangeArrowheads="1"/>
            </p:cNvSpPr>
            <p:nvPr/>
          </p:nvSpPr>
          <p:spPr bwMode="auto">
            <a:xfrm>
              <a:off x="3264" y="4272"/>
              <a:ext cx="144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7" name="Group 14"/>
          <p:cNvGrpSpPr>
            <a:grpSpLocks/>
          </p:cNvGrpSpPr>
          <p:nvPr/>
        </p:nvGrpSpPr>
        <p:grpSpPr bwMode="auto">
          <a:xfrm>
            <a:off x="5559425" y="8463643"/>
            <a:ext cx="1800225" cy="2019300"/>
            <a:chOff x="3216" y="4368"/>
            <a:chExt cx="1134" cy="1272"/>
          </a:xfrm>
        </p:grpSpPr>
        <p:sp>
          <p:nvSpPr>
            <p:cNvPr id="25625" name="Text Box 15" descr="Dark upward diagonal"/>
            <p:cNvSpPr txBox="1">
              <a:spLocks noChangeArrowheads="1"/>
            </p:cNvSpPr>
            <p:nvPr/>
          </p:nvSpPr>
          <p:spPr bwMode="auto">
            <a:xfrm>
              <a:off x="3406" y="5496"/>
              <a:ext cx="944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900" dirty="0"/>
                <a:t>% “Disagree Strongly” 0-1</a:t>
              </a:r>
            </a:p>
          </p:txBody>
        </p:sp>
        <p:sp>
          <p:nvSpPr>
            <p:cNvPr id="25626" name="Rectangle 16"/>
            <p:cNvSpPr>
              <a:spLocks noChangeArrowheads="1"/>
            </p:cNvSpPr>
            <p:nvPr/>
          </p:nvSpPr>
          <p:spPr bwMode="auto">
            <a:xfrm>
              <a:off x="3216" y="4368"/>
              <a:ext cx="144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8" name="Text Box 17"/>
          <p:cNvSpPr txBox="1">
            <a:spLocks noChangeArrowheads="1"/>
          </p:cNvSpPr>
          <p:nvPr/>
        </p:nvSpPr>
        <p:spPr bwMode="auto">
          <a:xfrm>
            <a:off x="381000" y="839688"/>
            <a:ext cx="6229350" cy="19236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 smtClean="0"/>
              <a:t>Overall, 66% of grantees perceive a positive and supportive environment for the arts and 58% think it’s increasingly positive.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Overall, 54% think the arts are reaching more and more people in their community</a:t>
            </a:r>
            <a:r>
              <a:rPr lang="en-US" sz="1400" b="1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sz="1400" b="1" dirty="0" smtClean="0"/>
              <a:t>However, 73% do not perceive that all children in their community have access to and participate in high quality arts education.</a:t>
            </a:r>
          </a:p>
          <a:p>
            <a:pPr>
              <a:spcBef>
                <a:spcPct val="50000"/>
              </a:spcBef>
            </a:pPr>
            <a:endParaRPr lang="en-US" sz="1400" b="1" dirty="0"/>
          </a:p>
        </p:txBody>
      </p:sp>
      <p:sp>
        <p:nvSpPr>
          <p:cNvPr id="25609" name="Text Box 18" descr="Dark upward diagonal"/>
          <p:cNvSpPr txBox="1">
            <a:spLocks noChangeArrowheads="1"/>
          </p:cNvSpPr>
          <p:nvPr/>
        </p:nvSpPr>
        <p:spPr bwMode="auto">
          <a:xfrm>
            <a:off x="171450" y="27432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1. In general there is a positive and supportive environment for the arts in my community. </a:t>
            </a:r>
            <a:endParaRPr lang="en-US" sz="1200" b="1" dirty="0"/>
          </a:p>
        </p:txBody>
      </p:sp>
      <p:sp>
        <p:nvSpPr>
          <p:cNvPr id="25610" name="Text Box 19" descr="Dark upward diagonal"/>
          <p:cNvSpPr txBox="1">
            <a:spLocks noChangeArrowheads="1"/>
          </p:cNvSpPr>
          <p:nvPr/>
        </p:nvSpPr>
        <p:spPr bwMode="auto">
          <a:xfrm>
            <a:off x="95250" y="3429000"/>
            <a:ext cx="35052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2a. I think the environment for the arts is more positive and supportive now than it was about 3 years ago.</a:t>
            </a:r>
          </a:p>
        </p:txBody>
      </p:sp>
      <p:sp>
        <p:nvSpPr>
          <p:cNvPr id="25611" name="Text Box 22" descr="Dark upward diagonal"/>
          <p:cNvSpPr txBox="1">
            <a:spLocks noChangeArrowheads="1"/>
          </p:cNvSpPr>
          <p:nvPr/>
        </p:nvSpPr>
        <p:spPr bwMode="auto">
          <a:xfrm>
            <a:off x="117220" y="7467600"/>
            <a:ext cx="3429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7. I see the arts in my community changing due to population shifts related to growing ethnic diversity and immigration.</a:t>
            </a:r>
          </a:p>
        </p:txBody>
      </p:sp>
      <p:sp>
        <p:nvSpPr>
          <p:cNvPr id="25612" name="Text Box 23" descr="Dark upward diagonal"/>
          <p:cNvSpPr txBox="1">
            <a:spLocks noChangeArrowheads="1"/>
          </p:cNvSpPr>
          <p:nvPr/>
        </p:nvSpPr>
        <p:spPr bwMode="auto">
          <a:xfrm>
            <a:off x="171450" y="5943600"/>
            <a:ext cx="3429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5.  Recognizing, preserving, and presenting authentic local cultural and artistic traditions is important to people in my </a:t>
            </a:r>
            <a:r>
              <a:rPr lang="en-US" sz="1200" dirty="0" smtClean="0"/>
              <a:t>community</a:t>
            </a:r>
            <a:endParaRPr lang="en-US" sz="1200" dirty="0"/>
          </a:p>
        </p:txBody>
      </p:sp>
      <p:sp>
        <p:nvSpPr>
          <p:cNvPr id="25613" name="Text Box 24" descr="Dark upward diagonal"/>
          <p:cNvSpPr txBox="1">
            <a:spLocks noChangeArrowheads="1"/>
          </p:cNvSpPr>
          <p:nvPr/>
        </p:nvSpPr>
        <p:spPr bwMode="auto">
          <a:xfrm>
            <a:off x="76200" y="6819900"/>
            <a:ext cx="3581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6.  I see the arts in my community changing due to population shifts related to aging.</a:t>
            </a:r>
          </a:p>
        </p:txBody>
      </p:sp>
      <p:sp>
        <p:nvSpPr>
          <p:cNvPr id="25614" name="Text Box 27" descr="Dark upward diagonal"/>
          <p:cNvSpPr txBox="1">
            <a:spLocks noChangeArrowheads="1"/>
          </p:cNvSpPr>
          <p:nvPr/>
        </p:nvSpPr>
        <p:spPr bwMode="auto">
          <a:xfrm>
            <a:off x="181627" y="4343400"/>
            <a:ext cx="35052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3. In my community the arts are reaching more and more people.</a:t>
            </a:r>
          </a:p>
        </p:txBody>
      </p:sp>
      <p:sp>
        <p:nvSpPr>
          <p:cNvPr id="25615" name="Text Box 28" descr="Dark upward diagonal"/>
          <p:cNvSpPr txBox="1">
            <a:spLocks noChangeArrowheads="1"/>
          </p:cNvSpPr>
          <p:nvPr/>
        </p:nvSpPr>
        <p:spPr bwMode="auto">
          <a:xfrm>
            <a:off x="152400" y="51816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4. All children in my community have access to and participate in high quality arts education.</a:t>
            </a:r>
          </a:p>
        </p:txBody>
      </p:sp>
      <p:grpSp>
        <p:nvGrpSpPr>
          <p:cNvPr id="25616" name="Group 29"/>
          <p:cNvGrpSpPr>
            <a:grpSpLocks/>
          </p:cNvGrpSpPr>
          <p:nvPr/>
        </p:nvGrpSpPr>
        <p:grpSpPr bwMode="auto">
          <a:xfrm>
            <a:off x="3276600" y="8382000"/>
            <a:ext cx="977900" cy="228600"/>
            <a:chOff x="2352" y="4320"/>
            <a:chExt cx="616" cy="144"/>
          </a:xfrm>
        </p:grpSpPr>
        <p:sp>
          <p:nvSpPr>
            <p:cNvPr id="25623" name="Text Box 30" descr="Dark upward diagonal"/>
            <p:cNvSpPr txBox="1">
              <a:spLocks noChangeArrowheads="1"/>
            </p:cNvSpPr>
            <p:nvPr/>
          </p:nvSpPr>
          <p:spPr bwMode="auto">
            <a:xfrm>
              <a:off x="2448" y="4320"/>
              <a:ext cx="520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900"/>
                <a:t>% “Agree7-8</a:t>
              </a:r>
            </a:p>
          </p:txBody>
        </p:sp>
        <p:sp>
          <p:nvSpPr>
            <p:cNvPr id="25624" name="Rectangle 31"/>
            <p:cNvSpPr>
              <a:spLocks noChangeArrowheads="1"/>
            </p:cNvSpPr>
            <p:nvPr/>
          </p:nvSpPr>
          <p:spPr bwMode="auto">
            <a:xfrm>
              <a:off x="2352" y="4368"/>
              <a:ext cx="144" cy="9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17" name="Rectangle 32"/>
          <p:cNvSpPr>
            <a:spLocks noChangeArrowheads="1"/>
          </p:cNvSpPr>
          <p:nvPr/>
        </p:nvSpPr>
        <p:spPr bwMode="auto">
          <a:xfrm>
            <a:off x="4343400" y="6705600"/>
            <a:ext cx="2286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Text Box 33"/>
          <p:cNvSpPr txBox="1">
            <a:spLocks noChangeArrowheads="1"/>
          </p:cNvSpPr>
          <p:nvPr/>
        </p:nvSpPr>
        <p:spPr bwMode="auto">
          <a:xfrm>
            <a:off x="4874986" y="83058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900" dirty="0"/>
              <a:t>% neutral</a:t>
            </a:r>
          </a:p>
        </p:txBody>
      </p:sp>
      <p:sp>
        <p:nvSpPr>
          <p:cNvPr id="256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256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256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0FD9C9-6A1B-423A-BD86-F507C84E5D1E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5622" name="Text Box 10"/>
          <p:cNvSpPr txBox="1">
            <a:spLocks noChangeArrowheads="1"/>
          </p:cNvSpPr>
          <p:nvPr/>
        </p:nvSpPr>
        <p:spPr bwMode="auto">
          <a:xfrm>
            <a:off x="990600" y="8281987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 dirty="0"/>
              <a:t>weighted</a:t>
            </a:r>
          </a:p>
        </p:txBody>
      </p:sp>
    </p:spTree>
    <p:extLst>
      <p:ext uri="{BB962C8B-B14F-4D97-AF65-F5344CB8AC3E}">
        <p14:creationId xmlns:p14="http://schemas.microsoft.com/office/powerpoint/2010/main" val="284966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338386102"/>
              </p:ext>
            </p:extLst>
          </p:nvPr>
        </p:nvGraphicFramePr>
        <p:xfrm>
          <a:off x="3524175" y="2896280"/>
          <a:ext cx="3227387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Chart" r:id="rId3" imgW="2066976" imgH="2600257" progId="MSGraph.Chart.8">
                  <p:embed followColorScheme="full"/>
                </p:oleObj>
              </mc:Choice>
              <mc:Fallback>
                <p:oleObj name="Chart" r:id="rId3" imgW="2066976" imgH="260025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175" y="2896280"/>
                        <a:ext cx="3227387" cy="624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6019800" cy="43815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/>
              <a:t>The level of detail is extensive.</a:t>
            </a:r>
            <a:endParaRPr lang="en-US" sz="2000" b="1" dirty="0" smtClean="0"/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171450" y="533400"/>
            <a:ext cx="6686550" cy="101600"/>
            <a:chOff x="570" y="602"/>
            <a:chExt cx="4599" cy="14"/>
          </a:xfrm>
        </p:grpSpPr>
        <p:sp>
          <p:nvSpPr>
            <p:cNvPr id="34847" name="Line 5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8" name="Line 6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9" name="Line 7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1" name="Group 8"/>
          <p:cNvGrpSpPr>
            <a:grpSpLocks/>
          </p:cNvGrpSpPr>
          <p:nvPr/>
        </p:nvGrpSpPr>
        <p:grpSpPr bwMode="auto">
          <a:xfrm>
            <a:off x="3276600" y="7162800"/>
            <a:ext cx="1562100" cy="228600"/>
            <a:chOff x="2064" y="4080"/>
            <a:chExt cx="984" cy="144"/>
          </a:xfrm>
        </p:grpSpPr>
        <p:sp>
          <p:nvSpPr>
            <p:cNvPr id="34845" name="Text Box 9" descr="Dark upward diagonal"/>
            <p:cNvSpPr txBox="1">
              <a:spLocks noChangeArrowheads="1"/>
            </p:cNvSpPr>
            <p:nvPr/>
          </p:nvSpPr>
          <p:spPr bwMode="auto">
            <a:xfrm>
              <a:off x="2160" y="4080"/>
              <a:ext cx="88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900"/>
                <a:t>% “Agree Strongly” 9-10</a:t>
              </a:r>
            </a:p>
          </p:txBody>
        </p:sp>
        <p:sp>
          <p:nvSpPr>
            <p:cNvPr id="34846" name="Rectangle 10"/>
            <p:cNvSpPr>
              <a:spLocks noChangeArrowheads="1"/>
            </p:cNvSpPr>
            <p:nvPr/>
          </p:nvSpPr>
          <p:spPr bwMode="auto">
            <a:xfrm>
              <a:off x="2064" y="4128"/>
              <a:ext cx="144" cy="9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2" name="Group 11"/>
          <p:cNvGrpSpPr>
            <a:grpSpLocks/>
          </p:cNvGrpSpPr>
          <p:nvPr/>
        </p:nvGrpSpPr>
        <p:grpSpPr bwMode="auto">
          <a:xfrm>
            <a:off x="5257800" y="7239000"/>
            <a:ext cx="1200150" cy="228600"/>
            <a:chOff x="3264" y="4272"/>
            <a:chExt cx="756" cy="144"/>
          </a:xfrm>
        </p:grpSpPr>
        <p:sp>
          <p:nvSpPr>
            <p:cNvPr id="34843" name="Text Box 12" descr="Dark upward diagonal"/>
            <p:cNvSpPr txBox="1">
              <a:spLocks noChangeArrowheads="1"/>
            </p:cNvSpPr>
            <p:nvPr/>
          </p:nvSpPr>
          <p:spPr bwMode="auto">
            <a:xfrm>
              <a:off x="3360" y="4272"/>
              <a:ext cx="660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900"/>
                <a:t>% “Disagree” 2-3</a:t>
              </a:r>
            </a:p>
          </p:txBody>
        </p:sp>
        <p:sp>
          <p:nvSpPr>
            <p:cNvPr id="34844" name="Rectangle 13"/>
            <p:cNvSpPr>
              <a:spLocks noChangeArrowheads="1"/>
            </p:cNvSpPr>
            <p:nvPr/>
          </p:nvSpPr>
          <p:spPr bwMode="auto">
            <a:xfrm>
              <a:off x="3264" y="4272"/>
              <a:ext cx="144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3" name="Group 14"/>
          <p:cNvGrpSpPr>
            <a:grpSpLocks/>
          </p:cNvGrpSpPr>
          <p:nvPr/>
        </p:nvGrpSpPr>
        <p:grpSpPr bwMode="auto">
          <a:xfrm>
            <a:off x="5257800" y="7391400"/>
            <a:ext cx="1651000" cy="228600"/>
            <a:chOff x="3216" y="4368"/>
            <a:chExt cx="1040" cy="144"/>
          </a:xfrm>
        </p:grpSpPr>
        <p:sp>
          <p:nvSpPr>
            <p:cNvPr id="34841" name="Text Box 15" descr="Dark upward diagonal"/>
            <p:cNvSpPr txBox="1">
              <a:spLocks noChangeArrowheads="1"/>
            </p:cNvSpPr>
            <p:nvPr/>
          </p:nvSpPr>
          <p:spPr bwMode="auto">
            <a:xfrm>
              <a:off x="3312" y="4368"/>
              <a:ext cx="944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900"/>
                <a:t>% “Disagree Strongly” 0-1</a:t>
              </a:r>
            </a:p>
          </p:txBody>
        </p:sp>
        <p:sp>
          <p:nvSpPr>
            <p:cNvPr id="34842" name="Rectangle 16"/>
            <p:cNvSpPr>
              <a:spLocks noChangeArrowheads="1"/>
            </p:cNvSpPr>
            <p:nvPr/>
          </p:nvSpPr>
          <p:spPr bwMode="auto">
            <a:xfrm>
              <a:off x="3216" y="4368"/>
              <a:ext cx="144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4" name="Text Box 17"/>
          <p:cNvSpPr txBox="1">
            <a:spLocks noChangeArrowheads="1"/>
          </p:cNvSpPr>
          <p:nvPr/>
        </p:nvSpPr>
        <p:spPr bwMode="auto">
          <a:xfrm>
            <a:off x="509814" y="839688"/>
            <a:ext cx="5651500" cy="2062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 smtClean="0"/>
              <a:t>Some more detailed findings include</a:t>
            </a:r>
            <a:r>
              <a:rPr lang="en-US" sz="1600" b="1" dirty="0" smtClean="0"/>
              <a:t>:</a:t>
            </a: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b="1" dirty="0" smtClean="0"/>
              <a:t>Urban respondents were generally more positive than rural respondents about the environment  for the arts in local communities.</a:t>
            </a: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b="1" dirty="0" smtClean="0"/>
              <a:t>East TN respondents saw less change in local arts related to growing ethnic diversity and immigration than Middle and West</a:t>
            </a:r>
            <a:r>
              <a:rPr lang="en-US" sz="1400" b="1" dirty="0"/>
              <a:t> </a:t>
            </a:r>
            <a:r>
              <a:rPr lang="en-US" sz="1600" b="1" dirty="0" smtClean="0"/>
              <a:t>TN respondents.</a:t>
            </a:r>
            <a:endParaRPr lang="en-US" sz="1600" b="1" dirty="0"/>
          </a:p>
        </p:txBody>
      </p:sp>
      <p:sp>
        <p:nvSpPr>
          <p:cNvPr id="34825" name="Text Box 27" descr="Dark upward diagonal"/>
          <p:cNvSpPr txBox="1">
            <a:spLocks noChangeArrowheads="1"/>
          </p:cNvSpPr>
          <p:nvPr/>
        </p:nvSpPr>
        <p:spPr bwMode="auto">
          <a:xfrm>
            <a:off x="774625" y="4343853"/>
            <a:ext cx="2749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200" dirty="0"/>
              <a:t>East TN</a:t>
            </a:r>
          </a:p>
        </p:txBody>
      </p:sp>
      <p:grpSp>
        <p:nvGrpSpPr>
          <p:cNvPr id="34826" name="Group 29"/>
          <p:cNvGrpSpPr>
            <a:grpSpLocks/>
          </p:cNvGrpSpPr>
          <p:nvPr/>
        </p:nvGrpSpPr>
        <p:grpSpPr bwMode="auto">
          <a:xfrm>
            <a:off x="3276600" y="7315200"/>
            <a:ext cx="977900" cy="228600"/>
            <a:chOff x="2352" y="4320"/>
            <a:chExt cx="616" cy="144"/>
          </a:xfrm>
        </p:grpSpPr>
        <p:sp>
          <p:nvSpPr>
            <p:cNvPr id="34839" name="Text Box 30" descr="Dark upward diagonal"/>
            <p:cNvSpPr txBox="1">
              <a:spLocks noChangeArrowheads="1"/>
            </p:cNvSpPr>
            <p:nvPr/>
          </p:nvSpPr>
          <p:spPr bwMode="auto">
            <a:xfrm>
              <a:off x="2448" y="4320"/>
              <a:ext cx="520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dkUpDiag">
                    <a:fgClr>
                      <a:srgbClr val="F90414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900"/>
                <a:t>% “Agree7-8</a:t>
              </a:r>
            </a:p>
          </p:txBody>
        </p:sp>
        <p:sp>
          <p:nvSpPr>
            <p:cNvPr id="34840" name="Rectangle 31"/>
            <p:cNvSpPr>
              <a:spLocks noChangeArrowheads="1"/>
            </p:cNvSpPr>
            <p:nvPr/>
          </p:nvSpPr>
          <p:spPr bwMode="auto">
            <a:xfrm>
              <a:off x="2352" y="4368"/>
              <a:ext cx="144" cy="9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7" name="Group 1"/>
          <p:cNvGrpSpPr>
            <a:grpSpLocks/>
          </p:cNvGrpSpPr>
          <p:nvPr/>
        </p:nvGrpSpPr>
        <p:grpSpPr bwMode="auto">
          <a:xfrm>
            <a:off x="4419600" y="7391400"/>
            <a:ext cx="914400" cy="228600"/>
            <a:chOff x="4343400" y="6705600"/>
            <a:chExt cx="914400" cy="228600"/>
          </a:xfrm>
        </p:grpSpPr>
        <p:sp>
          <p:nvSpPr>
            <p:cNvPr id="34837" name="Rectangle 32"/>
            <p:cNvSpPr>
              <a:spLocks noChangeArrowheads="1"/>
            </p:cNvSpPr>
            <p:nvPr/>
          </p:nvSpPr>
          <p:spPr bwMode="auto">
            <a:xfrm>
              <a:off x="4343400" y="6705600"/>
              <a:ext cx="228600" cy="152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Text Box 33"/>
            <p:cNvSpPr txBox="1">
              <a:spLocks noChangeArrowheads="1"/>
            </p:cNvSpPr>
            <p:nvPr/>
          </p:nvSpPr>
          <p:spPr bwMode="auto">
            <a:xfrm>
              <a:off x="4495800" y="6705600"/>
              <a:ext cx="7620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900"/>
                <a:t>% neutral</a:t>
              </a:r>
            </a:p>
          </p:txBody>
        </p:sp>
      </p:grpSp>
      <p:sp>
        <p:nvSpPr>
          <p:cNvPr id="3482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3482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348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E746F5-0740-4ABE-9FD8-56594E5E2A93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34831" name="Text Box 27" descr="Dark upward diagonal"/>
          <p:cNvSpPr txBox="1">
            <a:spLocks noChangeArrowheads="1"/>
          </p:cNvSpPr>
          <p:nvPr/>
        </p:nvSpPr>
        <p:spPr bwMode="auto">
          <a:xfrm>
            <a:off x="707571" y="5105400"/>
            <a:ext cx="2749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200" dirty="0"/>
              <a:t>Middle TN</a:t>
            </a:r>
          </a:p>
        </p:txBody>
      </p:sp>
      <p:sp>
        <p:nvSpPr>
          <p:cNvPr id="34832" name="Text Box 27" descr="Dark upward diagonal"/>
          <p:cNvSpPr txBox="1">
            <a:spLocks noChangeArrowheads="1"/>
          </p:cNvSpPr>
          <p:nvPr/>
        </p:nvSpPr>
        <p:spPr bwMode="auto">
          <a:xfrm>
            <a:off x="659493" y="5867400"/>
            <a:ext cx="2749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200" dirty="0"/>
              <a:t>West TN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1171121" y="4343853"/>
            <a:ext cx="762000" cy="428625"/>
          </a:xfrm>
          <a:prstGeom prst="rightArrow">
            <a:avLst/>
          </a:prstGeom>
          <a:solidFill>
            <a:srgbClr val="FF0000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4834" name="Text Box 8"/>
          <p:cNvSpPr txBox="1">
            <a:spLocks noChangeArrowheads="1"/>
          </p:cNvSpPr>
          <p:nvPr/>
        </p:nvSpPr>
        <p:spPr bwMode="auto">
          <a:xfrm>
            <a:off x="409575" y="7205663"/>
            <a:ext cx="243840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                indicates a difference at the 90% Confidence Level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7315200"/>
            <a:ext cx="381000" cy="0"/>
          </a:xfrm>
          <a:prstGeom prst="straightConnector1">
            <a:avLst/>
          </a:prstGeom>
          <a:ln w="38100">
            <a:solidFill>
              <a:srgbClr val="00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6" name="Text Box 22" descr="Dark upward diagonal"/>
          <p:cNvSpPr txBox="1">
            <a:spLocks noChangeArrowheads="1"/>
          </p:cNvSpPr>
          <p:nvPr/>
        </p:nvSpPr>
        <p:spPr bwMode="auto">
          <a:xfrm>
            <a:off x="649514" y="3418794"/>
            <a:ext cx="53721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dkUpDiag">
                  <a:fgClr>
                    <a:srgbClr val="F90414"/>
                  </a:fgClr>
                  <a:bgClr>
                    <a:srgbClr val="FFFFFF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/>
              <a:t>7. I see the arts in my community changing due to population shifts related to growing ethnic diversity and immigration.</a:t>
            </a:r>
          </a:p>
        </p:txBody>
      </p:sp>
    </p:spTree>
    <p:extLst>
      <p:ext uri="{BB962C8B-B14F-4D97-AF65-F5344CB8AC3E}">
        <p14:creationId xmlns:p14="http://schemas.microsoft.com/office/powerpoint/2010/main" val="30516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38188" y="598488"/>
          <a:ext cx="6119812" cy="708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Chart" r:id="rId3" imgW="6210367" imgH="7191443" progId="MSGraph.Chart.8">
                  <p:embed followColorScheme="full"/>
                </p:oleObj>
              </mc:Choice>
              <mc:Fallback>
                <p:oleObj name="Chart" r:id="rId3" imgW="6210367" imgH="71914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598488"/>
                        <a:ext cx="6119812" cy="708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171450" y="457200"/>
            <a:ext cx="6686550" cy="101600"/>
            <a:chOff x="570" y="602"/>
            <a:chExt cx="4599" cy="14"/>
          </a:xfrm>
        </p:grpSpPr>
        <p:sp>
          <p:nvSpPr>
            <p:cNvPr id="56355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6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7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324" name="Text Box 7"/>
          <p:cNvSpPr txBox="1">
            <a:spLocks noChangeArrowheads="1"/>
          </p:cNvSpPr>
          <p:nvPr/>
        </p:nvSpPr>
        <p:spPr bwMode="auto">
          <a:xfrm>
            <a:off x="228600" y="609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Mean Ratings*</a:t>
            </a:r>
          </a:p>
        </p:txBody>
      </p:sp>
      <p:grpSp>
        <p:nvGrpSpPr>
          <p:cNvPr id="56325" name="Group 12"/>
          <p:cNvGrpSpPr>
            <a:grpSpLocks/>
          </p:cNvGrpSpPr>
          <p:nvPr/>
        </p:nvGrpSpPr>
        <p:grpSpPr bwMode="auto">
          <a:xfrm>
            <a:off x="381000" y="-1227138"/>
            <a:ext cx="5643563" cy="1588"/>
            <a:chOff x="384" y="4752"/>
            <a:chExt cx="3562" cy="215"/>
          </a:xfrm>
        </p:grpSpPr>
        <p:sp>
          <p:nvSpPr>
            <p:cNvPr id="56353" name="Line 40"/>
            <p:cNvSpPr>
              <a:spLocks noChangeShapeType="1"/>
            </p:cNvSpPr>
            <p:nvPr/>
          </p:nvSpPr>
          <p:spPr bwMode="auto">
            <a:xfrm flipH="1">
              <a:off x="384" y="4810"/>
              <a:ext cx="333" cy="0"/>
            </a:xfrm>
            <a:prstGeom prst="line">
              <a:avLst/>
            </a:prstGeom>
            <a:noFill/>
            <a:ln w="31750">
              <a:solidFill>
                <a:srgbClr val="008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4" name="Text Box 41"/>
            <p:cNvSpPr txBox="1">
              <a:spLocks noChangeArrowheads="1"/>
            </p:cNvSpPr>
            <p:nvPr/>
          </p:nvSpPr>
          <p:spPr bwMode="auto">
            <a:xfrm>
              <a:off x="672" y="4752"/>
              <a:ext cx="327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Indicates a statistically significant difference at the 90% Confidence Level.</a:t>
              </a:r>
            </a:p>
          </p:txBody>
        </p:sp>
      </p:grpSp>
      <p:sp>
        <p:nvSpPr>
          <p:cNvPr id="563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563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563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09F6C8-D389-4BCF-AC4D-FF222313EEED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56329" name="Text Box 8"/>
          <p:cNvSpPr txBox="1">
            <a:spLocks noChangeArrowheads="1"/>
          </p:cNvSpPr>
          <p:nvPr/>
        </p:nvSpPr>
        <p:spPr bwMode="auto">
          <a:xfrm>
            <a:off x="381000" y="7391400"/>
            <a:ext cx="48768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*The higher the mean, the more the benefit is occurring in communities.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060950" y="7342188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weighted</a:t>
            </a:r>
          </a:p>
        </p:txBody>
      </p:sp>
      <p:sp>
        <p:nvSpPr>
          <p:cNvPr id="563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6019800" cy="43815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000" b="1" dirty="0" smtClean="0"/>
              <a:t>Respondents saw benefits of the arts locally:</a:t>
            </a:r>
          </a:p>
        </p:txBody>
      </p:sp>
      <p:grpSp>
        <p:nvGrpSpPr>
          <p:cNvPr id="56332" name="Group 16"/>
          <p:cNvGrpSpPr>
            <a:grpSpLocks/>
          </p:cNvGrpSpPr>
          <p:nvPr/>
        </p:nvGrpSpPr>
        <p:grpSpPr bwMode="auto">
          <a:xfrm>
            <a:off x="2752725" y="990600"/>
            <a:ext cx="2505075" cy="304800"/>
            <a:chOff x="2703924" y="1127760"/>
            <a:chExt cx="1951822" cy="401364"/>
          </a:xfrm>
        </p:grpSpPr>
        <p:sp>
          <p:nvSpPr>
            <p:cNvPr id="56351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3444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/>
                <a:t>    education</a:t>
              </a:r>
              <a:r>
                <a:rPr lang="en-US" sz="1100" dirty="0" smtClean="0"/>
                <a:t>, </a:t>
              </a:r>
              <a:r>
                <a:rPr lang="en-US" sz="1100" dirty="0"/>
                <a:t>rural, &amp; newer grantees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2815245" y="1127760"/>
              <a:ext cx="0" cy="40136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33" name="Group 21"/>
          <p:cNvGrpSpPr>
            <a:grpSpLocks/>
          </p:cNvGrpSpPr>
          <p:nvPr/>
        </p:nvGrpSpPr>
        <p:grpSpPr bwMode="auto">
          <a:xfrm>
            <a:off x="2555875" y="3810000"/>
            <a:ext cx="2505075" cy="430213"/>
            <a:chOff x="2703924" y="1127760"/>
            <a:chExt cx="1951822" cy="566509"/>
          </a:xfrm>
        </p:grpSpPr>
        <p:sp>
          <p:nvSpPr>
            <p:cNvPr id="56349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5665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education, non-major metro, rural, &amp; newer grantees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2815245" y="1127760"/>
              <a:ext cx="0" cy="40136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34" name="Group 24"/>
          <p:cNvGrpSpPr>
            <a:grpSpLocks/>
          </p:cNvGrpSpPr>
          <p:nvPr/>
        </p:nvGrpSpPr>
        <p:grpSpPr bwMode="auto">
          <a:xfrm>
            <a:off x="2590800" y="4724400"/>
            <a:ext cx="2505075" cy="430213"/>
            <a:chOff x="2703924" y="1127760"/>
            <a:chExt cx="1951822" cy="566509"/>
          </a:xfrm>
        </p:grpSpPr>
        <p:sp>
          <p:nvSpPr>
            <p:cNvPr id="56347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5665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education, non-major metro, rural, &amp; newer grantees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815245" y="1127760"/>
              <a:ext cx="0" cy="40136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35" name="Group 27"/>
          <p:cNvGrpSpPr>
            <a:grpSpLocks/>
          </p:cNvGrpSpPr>
          <p:nvPr/>
        </p:nvGrpSpPr>
        <p:grpSpPr bwMode="auto">
          <a:xfrm>
            <a:off x="2743200" y="1931988"/>
            <a:ext cx="2317750" cy="434975"/>
            <a:chOff x="2703924" y="1127760"/>
            <a:chExt cx="1951822" cy="343952"/>
          </a:xfrm>
        </p:grpSpPr>
        <p:sp>
          <p:nvSpPr>
            <p:cNvPr id="56345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3439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education, rural, &amp; newer grantees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2960602" y="1208099"/>
              <a:ext cx="0" cy="19959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36" name="Group 32"/>
          <p:cNvGrpSpPr>
            <a:grpSpLocks/>
          </p:cNvGrpSpPr>
          <p:nvPr/>
        </p:nvGrpSpPr>
        <p:grpSpPr bwMode="auto">
          <a:xfrm>
            <a:off x="2617788" y="5757863"/>
            <a:ext cx="2317750" cy="261937"/>
            <a:chOff x="2703924" y="1127760"/>
            <a:chExt cx="1951822" cy="206743"/>
          </a:xfrm>
        </p:grpSpPr>
        <p:sp>
          <p:nvSpPr>
            <p:cNvPr id="56343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206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rural, &amp; newer grantees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2873705" y="1127760"/>
              <a:ext cx="0" cy="20047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37" name="Group 35"/>
          <p:cNvGrpSpPr>
            <a:grpSpLocks/>
          </p:cNvGrpSpPr>
          <p:nvPr/>
        </p:nvGrpSpPr>
        <p:grpSpPr bwMode="auto">
          <a:xfrm>
            <a:off x="2649538" y="6629400"/>
            <a:ext cx="2505075" cy="261938"/>
            <a:chOff x="2703924" y="1127760"/>
            <a:chExt cx="1951822" cy="229301"/>
          </a:xfrm>
        </p:grpSpPr>
        <p:sp>
          <p:nvSpPr>
            <p:cNvPr id="56341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2293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operating support, Knxvl, &amp; rural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V="1">
              <a:off x="2836271" y="1127760"/>
              <a:ext cx="0" cy="22930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38" name="Group 43"/>
          <p:cNvGrpSpPr>
            <a:grpSpLocks/>
          </p:cNvGrpSpPr>
          <p:nvPr/>
        </p:nvGrpSpPr>
        <p:grpSpPr bwMode="auto">
          <a:xfrm>
            <a:off x="533400" y="7639050"/>
            <a:ext cx="2890838" cy="282575"/>
            <a:chOff x="533400" y="7707372"/>
            <a:chExt cx="2890837" cy="215841"/>
          </a:xfrm>
        </p:grpSpPr>
        <p:sp>
          <p:nvSpPr>
            <p:cNvPr id="56339" name="Text Box 10"/>
            <p:cNvSpPr txBox="1">
              <a:spLocks noChangeArrowheads="1"/>
            </p:cNvSpPr>
            <p:nvPr/>
          </p:nvSpPr>
          <p:spPr bwMode="auto">
            <a:xfrm>
              <a:off x="533400" y="7707372"/>
              <a:ext cx="2890837" cy="211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/>
                <a:t>indicate groups with greater need</a:t>
              </a: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658813" y="7718286"/>
              <a:ext cx="0" cy="20492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19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38188" y="598488"/>
          <a:ext cx="6119812" cy="708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Chart" r:id="rId3" imgW="6210367" imgH="7191443" progId="MSGraph.Chart.8">
                  <p:embed followColorScheme="full"/>
                </p:oleObj>
              </mc:Choice>
              <mc:Fallback>
                <p:oleObj name="Chart" r:id="rId3" imgW="6210367" imgH="71914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598488"/>
                        <a:ext cx="6119812" cy="708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171450" y="457200"/>
            <a:ext cx="6686550" cy="101600"/>
            <a:chOff x="570" y="602"/>
            <a:chExt cx="4599" cy="14"/>
          </a:xfrm>
        </p:grpSpPr>
        <p:sp>
          <p:nvSpPr>
            <p:cNvPr id="57382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3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4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228600" y="609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Mean Ratings*</a:t>
            </a:r>
          </a:p>
        </p:txBody>
      </p:sp>
      <p:grpSp>
        <p:nvGrpSpPr>
          <p:cNvPr id="57349" name="Group 12"/>
          <p:cNvGrpSpPr>
            <a:grpSpLocks/>
          </p:cNvGrpSpPr>
          <p:nvPr/>
        </p:nvGrpSpPr>
        <p:grpSpPr bwMode="auto">
          <a:xfrm>
            <a:off x="381000" y="-1227138"/>
            <a:ext cx="5643563" cy="1588"/>
            <a:chOff x="384" y="4752"/>
            <a:chExt cx="3562" cy="215"/>
          </a:xfrm>
        </p:grpSpPr>
        <p:sp>
          <p:nvSpPr>
            <p:cNvPr id="57380" name="Line 40"/>
            <p:cNvSpPr>
              <a:spLocks noChangeShapeType="1"/>
            </p:cNvSpPr>
            <p:nvPr/>
          </p:nvSpPr>
          <p:spPr bwMode="auto">
            <a:xfrm flipH="1">
              <a:off x="384" y="4810"/>
              <a:ext cx="333" cy="0"/>
            </a:xfrm>
            <a:prstGeom prst="line">
              <a:avLst/>
            </a:prstGeom>
            <a:noFill/>
            <a:ln w="31750">
              <a:solidFill>
                <a:srgbClr val="008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1" name="Text Box 41"/>
            <p:cNvSpPr txBox="1">
              <a:spLocks noChangeArrowheads="1"/>
            </p:cNvSpPr>
            <p:nvPr/>
          </p:nvSpPr>
          <p:spPr bwMode="auto">
            <a:xfrm>
              <a:off x="672" y="4752"/>
              <a:ext cx="327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Indicates a statistically significant difference at the 90% Confidence Level.</a:t>
              </a:r>
            </a:p>
          </p:txBody>
        </p:sp>
      </p:grpSp>
      <p:sp>
        <p:nvSpPr>
          <p:cNvPr id="573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573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573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A4AA843-4BE6-44F2-A787-5C38EB463DFF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57353" name="Text Box 8"/>
          <p:cNvSpPr txBox="1">
            <a:spLocks noChangeArrowheads="1"/>
          </p:cNvSpPr>
          <p:nvPr/>
        </p:nvSpPr>
        <p:spPr bwMode="auto">
          <a:xfrm>
            <a:off x="381000" y="7391400"/>
            <a:ext cx="48768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*The higher the mean, the more the benefit is occurring in communities.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060950" y="7342188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weighted</a:t>
            </a:r>
          </a:p>
        </p:txBody>
      </p:sp>
      <p:sp>
        <p:nvSpPr>
          <p:cNvPr id="5735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6019800" cy="43815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/>
              <a:t>Different groups see different benefits</a:t>
            </a:r>
            <a:endParaRPr lang="en-US" sz="2000" b="1" dirty="0" smtClean="0"/>
          </a:p>
        </p:txBody>
      </p:sp>
      <p:grpSp>
        <p:nvGrpSpPr>
          <p:cNvPr id="57356" name="Group 16"/>
          <p:cNvGrpSpPr>
            <a:grpSpLocks/>
          </p:cNvGrpSpPr>
          <p:nvPr/>
        </p:nvGrpSpPr>
        <p:grpSpPr bwMode="auto">
          <a:xfrm>
            <a:off x="3657600" y="2895600"/>
            <a:ext cx="2505075" cy="430213"/>
            <a:chOff x="2703924" y="1127760"/>
            <a:chExt cx="1951822" cy="566509"/>
          </a:xfrm>
        </p:grpSpPr>
        <p:sp>
          <p:nvSpPr>
            <p:cNvPr id="57378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5665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education, non-major metro, rural, &amp; newer grantees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2815245" y="1127760"/>
              <a:ext cx="0" cy="40136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57" name="Group 19"/>
          <p:cNvGrpSpPr>
            <a:grpSpLocks/>
          </p:cNvGrpSpPr>
          <p:nvPr/>
        </p:nvGrpSpPr>
        <p:grpSpPr bwMode="auto">
          <a:xfrm>
            <a:off x="3800475" y="5562600"/>
            <a:ext cx="1889125" cy="609600"/>
            <a:chOff x="2703924" y="986132"/>
            <a:chExt cx="1951822" cy="566509"/>
          </a:xfrm>
        </p:grpSpPr>
        <p:sp>
          <p:nvSpPr>
            <p:cNvPr id="57376" name="Text Box 10"/>
            <p:cNvSpPr txBox="1">
              <a:spLocks noChangeArrowheads="1"/>
            </p:cNvSpPr>
            <p:nvPr/>
          </p:nvSpPr>
          <p:spPr bwMode="auto">
            <a:xfrm>
              <a:off x="2703924" y="986132"/>
              <a:ext cx="1951822" cy="5665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education, non-major metro, rural, &amp; newer grantees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815457" y="1127759"/>
              <a:ext cx="0" cy="40127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58" name="Group 25"/>
          <p:cNvGrpSpPr>
            <a:grpSpLocks/>
          </p:cNvGrpSpPr>
          <p:nvPr/>
        </p:nvGrpSpPr>
        <p:grpSpPr bwMode="auto">
          <a:xfrm>
            <a:off x="3800475" y="6553200"/>
            <a:ext cx="1889125" cy="609600"/>
            <a:chOff x="2703924" y="986132"/>
            <a:chExt cx="1951822" cy="566509"/>
          </a:xfrm>
        </p:grpSpPr>
        <p:sp>
          <p:nvSpPr>
            <p:cNvPr id="57374" name="Text Box 10"/>
            <p:cNvSpPr txBox="1">
              <a:spLocks noChangeArrowheads="1"/>
            </p:cNvSpPr>
            <p:nvPr/>
          </p:nvSpPr>
          <p:spPr bwMode="auto">
            <a:xfrm>
              <a:off x="2703924" y="986132"/>
              <a:ext cx="1951822" cy="5665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 education, non-major metro, rural, &amp; newer grantees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2815457" y="1127759"/>
              <a:ext cx="0" cy="40127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59" name="Group 28"/>
          <p:cNvGrpSpPr>
            <a:grpSpLocks/>
          </p:cNvGrpSpPr>
          <p:nvPr/>
        </p:nvGrpSpPr>
        <p:grpSpPr bwMode="auto">
          <a:xfrm>
            <a:off x="3902075" y="1066800"/>
            <a:ext cx="2317750" cy="261938"/>
            <a:chOff x="2703924" y="1127760"/>
            <a:chExt cx="1951822" cy="206743"/>
          </a:xfrm>
        </p:grpSpPr>
        <p:sp>
          <p:nvSpPr>
            <p:cNvPr id="57372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206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rural, &amp; newer grantees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2873706" y="1127760"/>
              <a:ext cx="0" cy="20047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60" name="Group 31"/>
          <p:cNvGrpSpPr>
            <a:grpSpLocks/>
          </p:cNvGrpSpPr>
          <p:nvPr/>
        </p:nvGrpSpPr>
        <p:grpSpPr bwMode="auto">
          <a:xfrm>
            <a:off x="3902075" y="1905000"/>
            <a:ext cx="1965325" cy="430213"/>
            <a:chOff x="2703924" y="1127760"/>
            <a:chExt cx="1951822" cy="340518"/>
          </a:xfrm>
        </p:grpSpPr>
        <p:sp>
          <p:nvSpPr>
            <p:cNvPr id="57370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3405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education, non-major metro, &amp; rural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2874196" y="1127760"/>
              <a:ext cx="0" cy="19978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61" name="Group 34"/>
          <p:cNvGrpSpPr>
            <a:grpSpLocks/>
          </p:cNvGrpSpPr>
          <p:nvPr/>
        </p:nvGrpSpPr>
        <p:grpSpPr bwMode="auto">
          <a:xfrm>
            <a:off x="3962400" y="3852863"/>
            <a:ext cx="1965325" cy="261937"/>
            <a:chOff x="2703924" y="1127760"/>
            <a:chExt cx="1951822" cy="206743"/>
          </a:xfrm>
        </p:grpSpPr>
        <p:sp>
          <p:nvSpPr>
            <p:cNvPr id="57368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206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non-major metro &amp; rural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874196" y="1127760"/>
              <a:ext cx="0" cy="20047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62" name="Group 37"/>
          <p:cNvGrpSpPr>
            <a:grpSpLocks/>
          </p:cNvGrpSpPr>
          <p:nvPr/>
        </p:nvGrpSpPr>
        <p:grpSpPr bwMode="auto">
          <a:xfrm>
            <a:off x="3886200" y="4767263"/>
            <a:ext cx="1965325" cy="261937"/>
            <a:chOff x="2703924" y="1127760"/>
            <a:chExt cx="1951822" cy="206743"/>
          </a:xfrm>
        </p:grpSpPr>
        <p:sp>
          <p:nvSpPr>
            <p:cNvPr id="57366" name="Text Box 10"/>
            <p:cNvSpPr txBox="1">
              <a:spLocks noChangeArrowheads="1"/>
            </p:cNvSpPr>
            <p:nvPr/>
          </p:nvSpPr>
          <p:spPr bwMode="auto">
            <a:xfrm>
              <a:off x="2703924" y="1127760"/>
              <a:ext cx="1951822" cy="206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   non-major metro &amp; rural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2874196" y="1127760"/>
              <a:ext cx="0" cy="20047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63" name="Group 40"/>
          <p:cNvGrpSpPr>
            <a:grpSpLocks/>
          </p:cNvGrpSpPr>
          <p:nvPr/>
        </p:nvGrpSpPr>
        <p:grpSpPr bwMode="auto">
          <a:xfrm>
            <a:off x="533400" y="7639050"/>
            <a:ext cx="2890838" cy="282575"/>
            <a:chOff x="533400" y="7707372"/>
            <a:chExt cx="2890837" cy="215841"/>
          </a:xfrm>
        </p:grpSpPr>
        <p:sp>
          <p:nvSpPr>
            <p:cNvPr id="57364" name="Text Box 10"/>
            <p:cNvSpPr txBox="1">
              <a:spLocks noChangeArrowheads="1"/>
            </p:cNvSpPr>
            <p:nvPr/>
          </p:nvSpPr>
          <p:spPr bwMode="auto">
            <a:xfrm>
              <a:off x="533400" y="7707372"/>
              <a:ext cx="2890837" cy="211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/>
                <a:t>indicate groups with greater need</a:t>
              </a: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V="1">
              <a:off x="658813" y="7718286"/>
              <a:ext cx="0" cy="20492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43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44525" y="685800"/>
          <a:ext cx="6326188" cy="732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Chart" r:id="rId3" imgW="6210367" imgH="7191443" progId="MSGraph.Chart.8">
                  <p:embed followColorScheme="full"/>
                </p:oleObj>
              </mc:Choice>
              <mc:Fallback>
                <p:oleObj name="Chart" r:id="rId3" imgW="6210367" imgH="71914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685800"/>
                        <a:ext cx="6326188" cy="732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43" name="Group 3"/>
          <p:cNvGrpSpPr>
            <a:grpSpLocks/>
          </p:cNvGrpSpPr>
          <p:nvPr/>
        </p:nvGrpSpPr>
        <p:grpSpPr bwMode="auto">
          <a:xfrm>
            <a:off x="171450" y="457200"/>
            <a:ext cx="6686550" cy="101600"/>
            <a:chOff x="570" y="602"/>
            <a:chExt cx="4599" cy="14"/>
          </a:xfrm>
        </p:grpSpPr>
        <p:sp>
          <p:nvSpPr>
            <p:cNvPr id="61478" name="Line 4"/>
            <p:cNvSpPr>
              <a:spLocks noChangeShapeType="1"/>
            </p:cNvSpPr>
            <p:nvPr/>
          </p:nvSpPr>
          <p:spPr bwMode="auto">
            <a:xfrm>
              <a:off x="583" y="616"/>
              <a:ext cx="4586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9" name="Line 5"/>
            <p:cNvSpPr>
              <a:spLocks noChangeShapeType="1"/>
            </p:cNvSpPr>
            <p:nvPr/>
          </p:nvSpPr>
          <p:spPr bwMode="auto">
            <a:xfrm>
              <a:off x="570" y="602"/>
              <a:ext cx="4584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0" name="Line 6"/>
            <p:cNvSpPr>
              <a:spLocks noChangeShapeType="1"/>
            </p:cNvSpPr>
            <p:nvPr/>
          </p:nvSpPr>
          <p:spPr bwMode="auto">
            <a:xfrm>
              <a:off x="577" y="610"/>
              <a:ext cx="4585" cy="0"/>
            </a:xfrm>
            <a:prstGeom prst="line">
              <a:avLst/>
            </a:prstGeom>
            <a:noFill/>
            <a:ln w="15875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44" name="Text Box 7"/>
          <p:cNvSpPr txBox="1">
            <a:spLocks noChangeArrowheads="1"/>
          </p:cNvSpPr>
          <p:nvPr/>
        </p:nvSpPr>
        <p:spPr bwMode="auto">
          <a:xfrm>
            <a:off x="190500" y="6350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Mean Ratings*</a:t>
            </a:r>
          </a:p>
        </p:txBody>
      </p:sp>
      <p:grpSp>
        <p:nvGrpSpPr>
          <p:cNvPr id="61445" name="Group 12"/>
          <p:cNvGrpSpPr>
            <a:grpSpLocks/>
          </p:cNvGrpSpPr>
          <p:nvPr/>
        </p:nvGrpSpPr>
        <p:grpSpPr bwMode="auto">
          <a:xfrm>
            <a:off x="381000" y="-1227138"/>
            <a:ext cx="5643563" cy="1588"/>
            <a:chOff x="384" y="4752"/>
            <a:chExt cx="3562" cy="215"/>
          </a:xfrm>
        </p:grpSpPr>
        <p:sp>
          <p:nvSpPr>
            <p:cNvPr id="61476" name="Line 40"/>
            <p:cNvSpPr>
              <a:spLocks noChangeShapeType="1"/>
            </p:cNvSpPr>
            <p:nvPr/>
          </p:nvSpPr>
          <p:spPr bwMode="auto">
            <a:xfrm flipH="1">
              <a:off x="384" y="4810"/>
              <a:ext cx="333" cy="0"/>
            </a:xfrm>
            <a:prstGeom prst="line">
              <a:avLst/>
            </a:prstGeom>
            <a:noFill/>
            <a:ln w="31750">
              <a:solidFill>
                <a:srgbClr val="008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7" name="Text Box 41"/>
            <p:cNvSpPr txBox="1">
              <a:spLocks noChangeArrowheads="1"/>
            </p:cNvSpPr>
            <p:nvPr/>
          </p:nvSpPr>
          <p:spPr bwMode="auto">
            <a:xfrm>
              <a:off x="672" y="4752"/>
              <a:ext cx="327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Indicates a statistically significant difference at the 90% Confidence Level.</a:t>
              </a:r>
            </a:p>
          </p:txBody>
        </p:sp>
      </p:grpSp>
      <p:sp>
        <p:nvSpPr>
          <p:cNvPr id="614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2013</a:t>
            </a:r>
          </a:p>
        </p:txBody>
      </p:sp>
      <p:sp>
        <p:nvSpPr>
          <p:cNvPr id="614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CNM - OpinionPoint</a:t>
            </a:r>
          </a:p>
        </p:txBody>
      </p:sp>
      <p:sp>
        <p:nvSpPr>
          <p:cNvPr id="614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EDE200D-7CFB-42B1-AF83-E93926C0CAD1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381000" y="7586663"/>
            <a:ext cx="48768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*The higher the mean, the greater the challenge.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5257800" y="7542213"/>
            <a:ext cx="1257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weighted</a:t>
            </a:r>
          </a:p>
        </p:txBody>
      </p:sp>
      <p:sp>
        <p:nvSpPr>
          <p:cNvPr id="6145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6019800" cy="43815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/>
              <a:t>Biggest Challenge, by far, is Financial Issues</a:t>
            </a:r>
          </a:p>
        </p:txBody>
      </p:sp>
      <p:grpSp>
        <p:nvGrpSpPr>
          <p:cNvPr id="61452" name="Group 16"/>
          <p:cNvGrpSpPr>
            <a:grpSpLocks/>
          </p:cNvGrpSpPr>
          <p:nvPr/>
        </p:nvGrpSpPr>
        <p:grpSpPr bwMode="auto">
          <a:xfrm>
            <a:off x="2819400" y="1752600"/>
            <a:ext cx="1243013" cy="288925"/>
            <a:chOff x="2703925" y="1201725"/>
            <a:chExt cx="1602961" cy="280394"/>
          </a:xfrm>
        </p:grpSpPr>
        <p:sp>
          <p:nvSpPr>
            <p:cNvPr id="61474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2541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education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2802191" y="1201725"/>
              <a:ext cx="0" cy="24187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53" name="Group 16"/>
          <p:cNvGrpSpPr>
            <a:grpSpLocks/>
          </p:cNvGrpSpPr>
          <p:nvPr/>
        </p:nvGrpSpPr>
        <p:grpSpPr bwMode="auto">
          <a:xfrm>
            <a:off x="2590800" y="3276600"/>
            <a:ext cx="1827213" cy="261938"/>
            <a:chOff x="2703925" y="1227944"/>
            <a:chExt cx="1602961" cy="343952"/>
          </a:xfrm>
        </p:grpSpPr>
        <p:sp>
          <p:nvSpPr>
            <p:cNvPr id="61472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3439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 &amp; grantees &gt; 5yrs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779129" y="1267551"/>
              <a:ext cx="0" cy="2418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54" name="Group 16"/>
          <p:cNvGrpSpPr>
            <a:grpSpLocks/>
          </p:cNvGrpSpPr>
          <p:nvPr/>
        </p:nvGrpSpPr>
        <p:grpSpPr bwMode="auto">
          <a:xfrm>
            <a:off x="2667000" y="4081463"/>
            <a:ext cx="1827213" cy="261937"/>
            <a:chOff x="2703925" y="1227944"/>
            <a:chExt cx="1602961" cy="343952"/>
          </a:xfrm>
        </p:grpSpPr>
        <p:sp>
          <p:nvSpPr>
            <p:cNvPr id="61470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3439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 &amp; MT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2779129" y="1267550"/>
              <a:ext cx="0" cy="24180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55" name="Group 16"/>
          <p:cNvGrpSpPr>
            <a:grpSpLocks/>
          </p:cNvGrpSpPr>
          <p:nvPr/>
        </p:nvGrpSpPr>
        <p:grpSpPr bwMode="auto">
          <a:xfrm>
            <a:off x="2667000" y="4843463"/>
            <a:ext cx="1827213" cy="261937"/>
            <a:chOff x="2703925" y="1227944"/>
            <a:chExt cx="1602961" cy="343952"/>
          </a:xfrm>
        </p:grpSpPr>
        <p:sp>
          <p:nvSpPr>
            <p:cNvPr id="61468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3439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rural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2779129" y="1267550"/>
              <a:ext cx="0" cy="24180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56" name="Group 16"/>
          <p:cNvGrpSpPr>
            <a:grpSpLocks/>
          </p:cNvGrpSpPr>
          <p:nvPr/>
        </p:nvGrpSpPr>
        <p:grpSpPr bwMode="auto">
          <a:xfrm>
            <a:off x="2667000" y="5605463"/>
            <a:ext cx="1827213" cy="261937"/>
            <a:chOff x="2703925" y="1227944"/>
            <a:chExt cx="1602961" cy="343952"/>
          </a:xfrm>
        </p:grpSpPr>
        <p:sp>
          <p:nvSpPr>
            <p:cNvPr id="61466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3439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 &amp; Knxvl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2779129" y="1267550"/>
              <a:ext cx="0" cy="24180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57" name="Group 16"/>
          <p:cNvGrpSpPr>
            <a:grpSpLocks/>
          </p:cNvGrpSpPr>
          <p:nvPr/>
        </p:nvGrpSpPr>
        <p:grpSpPr bwMode="auto">
          <a:xfrm>
            <a:off x="2667000" y="6367463"/>
            <a:ext cx="2057400" cy="261937"/>
            <a:chOff x="2703925" y="1227944"/>
            <a:chExt cx="1602961" cy="343952"/>
          </a:xfrm>
        </p:grpSpPr>
        <p:sp>
          <p:nvSpPr>
            <p:cNvPr id="61464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3439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ET, MT, &amp; grantees &gt; 5yrs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2779373" y="1267550"/>
              <a:ext cx="0" cy="24180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58" name="Group 34"/>
          <p:cNvGrpSpPr>
            <a:grpSpLocks/>
          </p:cNvGrpSpPr>
          <p:nvPr/>
        </p:nvGrpSpPr>
        <p:grpSpPr bwMode="auto">
          <a:xfrm>
            <a:off x="2843213" y="7086600"/>
            <a:ext cx="1219200" cy="261938"/>
            <a:chOff x="2703925" y="1227942"/>
            <a:chExt cx="1602961" cy="288295"/>
          </a:xfrm>
        </p:grpSpPr>
        <p:sp>
          <p:nvSpPr>
            <p:cNvPr id="61462" name="Text Box 10"/>
            <p:cNvSpPr txBox="1">
              <a:spLocks noChangeArrowheads="1"/>
            </p:cNvSpPr>
            <p:nvPr/>
          </p:nvSpPr>
          <p:spPr bwMode="auto">
            <a:xfrm>
              <a:off x="2703925" y="1227944"/>
              <a:ext cx="1602961" cy="2882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/>
                <a:t>education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872987" y="1227942"/>
              <a:ext cx="0" cy="24286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59" name="Group 37"/>
          <p:cNvGrpSpPr>
            <a:grpSpLocks/>
          </p:cNvGrpSpPr>
          <p:nvPr/>
        </p:nvGrpSpPr>
        <p:grpSpPr bwMode="auto">
          <a:xfrm>
            <a:off x="533400" y="7794625"/>
            <a:ext cx="2890838" cy="282575"/>
            <a:chOff x="533400" y="7707372"/>
            <a:chExt cx="2890837" cy="215841"/>
          </a:xfrm>
        </p:grpSpPr>
        <p:sp>
          <p:nvSpPr>
            <p:cNvPr id="61460" name="Text Box 10"/>
            <p:cNvSpPr txBox="1">
              <a:spLocks noChangeArrowheads="1"/>
            </p:cNvSpPr>
            <p:nvPr/>
          </p:nvSpPr>
          <p:spPr bwMode="auto">
            <a:xfrm>
              <a:off x="533400" y="7707372"/>
              <a:ext cx="2890837" cy="211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/>
                <a:t>   indicate groups with greater challenge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658813" y="7718286"/>
              <a:ext cx="0" cy="20492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070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1104</Words>
  <Application>Microsoft Office PowerPoint</Application>
  <PresentationFormat>On-screen Show (4:3)</PresentationFormat>
  <Paragraphs>195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Chart</vt:lpstr>
      <vt:lpstr>PowerPoint Presentation</vt:lpstr>
      <vt:lpstr>PowerPoint Presentation</vt:lpstr>
      <vt:lpstr>PowerPoint Presentation</vt:lpstr>
      <vt:lpstr>Major Categories for Analysis</vt:lpstr>
      <vt:lpstr>We have a world of date to digest on the TN arts environment.</vt:lpstr>
      <vt:lpstr>The level of detail is extensive.</vt:lpstr>
      <vt:lpstr>Respondents saw benefits of the arts locally:</vt:lpstr>
      <vt:lpstr>Different groups see different benefits</vt:lpstr>
      <vt:lpstr>Biggest Challenge, by far, is Financial Issues</vt:lpstr>
      <vt:lpstr>Satisfaction w/ TN Arts Commission is High</vt:lpstr>
      <vt:lpstr>From TAC, Grantees value $, advocacy help, tech assistance</vt:lpstr>
      <vt:lpstr>Different groups value some TAC services more</vt:lpstr>
      <vt:lpstr>PowerPoint Presentation</vt:lpstr>
      <vt:lpstr>Grantees identify three top priorities for TAC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 Wilcox</dc:creator>
  <cp:lastModifiedBy>Carol White</cp:lastModifiedBy>
  <cp:revision>30</cp:revision>
  <dcterms:created xsi:type="dcterms:W3CDTF">2013-09-10T00:32:14Z</dcterms:created>
  <dcterms:modified xsi:type="dcterms:W3CDTF">2013-09-12T13:07:49Z</dcterms:modified>
</cp:coreProperties>
</file>